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notesMasterIdLst>
    <p:notesMasterId r:id="rId24"/>
  </p:notesMasterIdLst>
  <p:sldIdLst>
    <p:sldId id="268" r:id="rId2"/>
    <p:sldId id="667" r:id="rId3"/>
    <p:sldId id="657" r:id="rId4"/>
    <p:sldId id="653" r:id="rId5"/>
    <p:sldId id="664" r:id="rId6"/>
    <p:sldId id="652" r:id="rId7"/>
    <p:sldId id="659" r:id="rId8"/>
    <p:sldId id="658" r:id="rId9"/>
    <p:sldId id="639" r:id="rId10"/>
    <p:sldId id="656" r:id="rId11"/>
    <p:sldId id="665" r:id="rId12"/>
    <p:sldId id="666" r:id="rId13"/>
    <p:sldId id="629" r:id="rId14"/>
    <p:sldId id="669" r:id="rId15"/>
    <p:sldId id="654" r:id="rId16"/>
    <p:sldId id="663" r:id="rId17"/>
    <p:sldId id="662" r:id="rId18"/>
    <p:sldId id="661" r:id="rId19"/>
    <p:sldId id="660" r:id="rId20"/>
    <p:sldId id="650" r:id="rId21"/>
    <p:sldId id="668" r:id="rId22"/>
    <p:sldId id="26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33C"/>
    <a:srgbClr val="FF7C35"/>
    <a:srgbClr val="008FC4"/>
    <a:srgbClr val="008781"/>
    <a:srgbClr val="03ACDC"/>
    <a:srgbClr val="40AA59"/>
    <a:srgbClr val="FF454D"/>
    <a:srgbClr val="FAD34B"/>
    <a:srgbClr val="F05C63"/>
    <a:srgbClr val="374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/>
    <p:restoredTop sz="92974"/>
  </p:normalViewPr>
  <p:slideViewPr>
    <p:cSldViewPr snapToGrid="0" snapToObjects="1">
      <p:cViewPr varScale="1">
        <p:scale>
          <a:sx n="93" d="100"/>
          <a:sy n="93" d="100"/>
        </p:scale>
        <p:origin x="66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56D9-080C-E84F-AAD6-CF7452784A8F}" type="datetimeFigureOut">
              <a:t>16-11-20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6E4F7-44F7-344D-83C3-4C344F8CB4B8}" type="slidenum"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208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42619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71829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1478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76058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9192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16163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93298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81499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24884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51180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0721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05935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38916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6495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47517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52169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15003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00235" y="2297874"/>
            <a:ext cx="10363200" cy="113112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Escriba el título de la presentación en un máximo de dos líneas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00235" y="3537914"/>
            <a:ext cx="9144000" cy="805486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Escriba la bajada del título de la presentación en un máximo de dos líneas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F8AAC48-2EAF-1947-8824-4DCAA8EBCD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64499" y="4412203"/>
            <a:ext cx="3598935" cy="374110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Profesor</a:t>
            </a:r>
            <a:r>
              <a:rPr lang="en-US" dirty="0"/>
              <a:t> 2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89E84FF2-1C76-E445-AEFC-FAB647D1C0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4499" y="4840691"/>
            <a:ext cx="3598935" cy="282295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1600"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e-mail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3CFFA6BC-13D3-9144-8BC5-135F8C7483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64499" y="5177539"/>
            <a:ext cx="3598935" cy="282295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1600"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Twitter / Instagram / LinkedIn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F26F4F-6206-8945-8CEF-D474E428BC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44235" y="149224"/>
            <a:ext cx="1493520" cy="607765"/>
          </a:xfrm>
          <a:prstGeom prst="rect">
            <a:avLst/>
          </a:prstGeom>
        </p:spPr>
      </p:pic>
      <p:pic>
        <p:nvPicPr>
          <p:cNvPr id="10" name="Picture 2" descr="https://lh6.googleusercontent.com/ZLGXLiyYQBDC3pNpzHlajnnY_WFW4j1mFpcX-qbvfs-xIsFhx2UUvf9cSRhJuQ-mGmXch_v7iOKH5eOYv2CunZheDTkcgPle13S0W0a56GxS1VAULDj-2kKjIumYR8nb6RJ32us8">
            <a:extLst>
              <a:ext uri="{FF2B5EF4-FFF2-40B4-BE49-F238E27FC236}">
                <a16:creationId xmlns:a16="http://schemas.microsoft.com/office/drawing/2014/main" id="{E07D9194-18D1-3F46-AD8D-78B1350853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77" y="5373586"/>
            <a:ext cx="2606224" cy="148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0F403C9-3321-264F-9FC7-14086E4459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2065" y="4412203"/>
            <a:ext cx="3598935" cy="374110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Profesor</a:t>
            </a:r>
            <a:r>
              <a:rPr lang="en-US" dirty="0"/>
              <a:t> 1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77588184-A05E-0B4F-86B4-9100DFEE70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2065" y="4840691"/>
            <a:ext cx="3598935" cy="282295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1600"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e-mail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1771A43-AD57-B041-8D6B-8DAA65244E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2065" y="5177539"/>
            <a:ext cx="3598935" cy="282295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1600"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Twitter / Instagram / LinkedIn</a:t>
            </a:r>
          </a:p>
        </p:txBody>
      </p:sp>
    </p:spTree>
    <p:extLst>
      <p:ext uri="{BB962C8B-B14F-4D97-AF65-F5344CB8AC3E}">
        <p14:creationId xmlns:p14="http://schemas.microsoft.com/office/powerpoint/2010/main" val="416906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un contenedor CON bullets Gre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A5A216-2E4C-E74C-B515-ED3FDB5F0A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45124"/>
            <a:ext cx="10515600" cy="6215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en-US" dirty="0"/>
              <a:t>Título en una </a:t>
            </a:r>
            <a:r>
              <a:rPr lang="en-US" dirty="0" err="1"/>
              <a:t>línea</a:t>
            </a:r>
            <a:r>
              <a:rPr lang="en-US" dirty="0"/>
              <a:t> (</a:t>
            </a:r>
            <a:r>
              <a:rPr lang="en-US" dirty="0" err="1"/>
              <a:t>Calibrí</a:t>
            </a:r>
            <a:r>
              <a:rPr lang="en-US" dirty="0"/>
              <a:t> Light - Headings 36)</a:t>
            </a:r>
          </a:p>
        </p:txBody>
      </p:sp>
      <p:sp>
        <p:nvSpPr>
          <p:cNvPr id="5" name="Google Shape;22;p3">
            <a:extLst>
              <a:ext uri="{FF2B5EF4-FFF2-40B4-BE49-F238E27FC236}">
                <a16:creationId xmlns:a16="http://schemas.microsoft.com/office/drawing/2014/main" id="{77E12CF4-46D4-3246-B576-B3C6C1739F5C}"/>
              </a:ext>
            </a:extLst>
          </p:cNvPr>
          <p:cNvSpPr txBox="1">
            <a:spLocks noGrp="1"/>
          </p:cNvSpPr>
          <p:nvPr>
            <p:ph type="subTitle" idx="10" hasCustomPrompt="1"/>
          </p:nvPr>
        </p:nvSpPr>
        <p:spPr>
          <a:xfrm>
            <a:off x="838200" y="1005842"/>
            <a:ext cx="10515600" cy="26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/>
            </a:pPr>
            <a:r>
              <a:rPr lang="es-ES" dirty="0" err="1"/>
              <a:t>Click</a:t>
            </a:r>
            <a:r>
              <a:rPr lang="es-ES" dirty="0"/>
              <a:t> para añadir subtítulo en una línea (</a:t>
            </a:r>
            <a:r>
              <a:rPr lang="es-ES" dirty="0" err="1"/>
              <a:t>Calibrí</a:t>
            </a:r>
            <a:r>
              <a:rPr lang="es-ES" dirty="0"/>
              <a:t> 18)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3E94AE-98D0-4049-8A4D-E7D3A5F095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6223263"/>
            <a:ext cx="10515600" cy="382214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Fuente: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at </a:t>
            </a:r>
            <a:r>
              <a:rPr lang="en-US" dirty="0" err="1"/>
              <a:t>dolomen</a:t>
            </a:r>
            <a:r>
              <a:rPr lang="en-US" dirty="0"/>
              <a:t> (Calibri Body 12)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4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námica o spr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F53FB506-A610-1F40-A648-464F5C492E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2438" y="658912"/>
            <a:ext cx="9225035" cy="11311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dinámica o sprint (Calibri Light Headings 28)</a:t>
            </a:r>
            <a:br>
              <a:rPr lang="en-US" dirty="0"/>
            </a:br>
            <a:endParaRPr lang="en-US" dirty="0"/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9582FACD-B802-BC4C-BCCA-6103EAC950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38399" y="1967875"/>
            <a:ext cx="9225035" cy="4305925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Instrucciones de la dinámica o sprint (Calibri - Body 20)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Objetivo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Instrucciones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esperados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6ABAD3-DE8C-FB45-8C5F-B52CDBE0DE6A}"/>
              </a:ext>
            </a:extLst>
          </p:cNvPr>
          <p:cNvGrpSpPr/>
          <p:nvPr userDrawn="1"/>
        </p:nvGrpSpPr>
        <p:grpSpPr>
          <a:xfrm>
            <a:off x="-232535" y="166175"/>
            <a:ext cx="1862727" cy="3262825"/>
            <a:chOff x="2485265" y="581759"/>
            <a:chExt cx="1862727" cy="3262825"/>
          </a:xfrm>
        </p:grpSpPr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1AA1BA26-4BCF-8848-B264-64E71A4518E7}"/>
                </a:ext>
              </a:extLst>
            </p:cNvPr>
            <p:cNvSpPr/>
            <p:nvPr userDrawn="1"/>
          </p:nvSpPr>
          <p:spPr>
            <a:xfrm rot="12600000">
              <a:off x="2485265" y="581759"/>
              <a:ext cx="810774" cy="698943"/>
            </a:xfrm>
            <a:prstGeom prst="triangle">
              <a:avLst/>
            </a:prstGeom>
            <a:solidFill>
              <a:srgbClr val="FAD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5CBC9CB3-A0C8-8642-B3F2-E147AC27C904}"/>
                </a:ext>
              </a:extLst>
            </p:cNvPr>
            <p:cNvSpPr/>
            <p:nvPr userDrawn="1"/>
          </p:nvSpPr>
          <p:spPr>
            <a:xfrm rot="12600000">
              <a:off x="3185107" y="989259"/>
              <a:ext cx="810774" cy="698943"/>
            </a:xfrm>
            <a:prstGeom prst="triangle">
              <a:avLst/>
            </a:prstGeom>
            <a:solidFill>
              <a:srgbClr val="FF7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9D3F80EE-5E39-A348-8194-E8ED9494F397}"/>
                </a:ext>
              </a:extLst>
            </p:cNvPr>
            <p:cNvSpPr/>
            <p:nvPr userDrawn="1"/>
          </p:nvSpPr>
          <p:spPr>
            <a:xfrm rot="1794778">
              <a:off x="2833478" y="785511"/>
              <a:ext cx="810774" cy="698943"/>
            </a:xfrm>
            <a:prstGeom prst="triangle">
              <a:avLst/>
            </a:prstGeom>
            <a:solidFill>
              <a:srgbClr val="F7A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2DEC1EFA-368D-5446-9007-231C2C3DE741}"/>
                </a:ext>
              </a:extLst>
            </p:cNvPr>
            <p:cNvSpPr/>
            <p:nvPr userDrawn="1"/>
          </p:nvSpPr>
          <p:spPr>
            <a:xfrm rot="1794778">
              <a:off x="3536736" y="1193015"/>
              <a:ext cx="810774" cy="698943"/>
            </a:xfrm>
            <a:prstGeom prst="triangle">
              <a:avLst/>
            </a:prstGeom>
            <a:solidFill>
              <a:srgbClr val="FF45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AA634918-0738-414A-845D-A91A2395D3BE}"/>
                </a:ext>
              </a:extLst>
            </p:cNvPr>
            <p:cNvSpPr/>
            <p:nvPr userDrawn="1"/>
          </p:nvSpPr>
          <p:spPr>
            <a:xfrm rot="12600000">
              <a:off x="3188198" y="2737033"/>
              <a:ext cx="810774" cy="698943"/>
            </a:xfrm>
            <a:prstGeom prst="triangle">
              <a:avLst/>
            </a:prstGeom>
            <a:solidFill>
              <a:srgbClr val="0087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54606F2B-0509-C144-8221-9A51D6B321EF}"/>
                </a:ext>
              </a:extLst>
            </p:cNvPr>
            <p:cNvSpPr/>
            <p:nvPr userDrawn="1"/>
          </p:nvSpPr>
          <p:spPr>
            <a:xfrm rot="12600000">
              <a:off x="2485266" y="3145641"/>
              <a:ext cx="810774" cy="698943"/>
            </a:xfrm>
            <a:prstGeom prst="triangle">
              <a:avLst/>
            </a:prstGeom>
            <a:solidFill>
              <a:srgbClr val="008F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C774F452-A397-7641-A7CF-20EFE9487EC5}"/>
                </a:ext>
              </a:extLst>
            </p:cNvPr>
            <p:cNvSpPr/>
            <p:nvPr userDrawn="1"/>
          </p:nvSpPr>
          <p:spPr>
            <a:xfrm rot="1794778">
              <a:off x="2834762" y="2539064"/>
              <a:ext cx="810774" cy="698943"/>
            </a:xfrm>
            <a:prstGeom prst="triangle">
              <a:avLst/>
            </a:prstGeom>
            <a:solidFill>
              <a:srgbClr val="03A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4FF3DCC4-AA57-3B4F-9E38-A886B9CEE9C8}"/>
                </a:ext>
              </a:extLst>
            </p:cNvPr>
            <p:cNvSpPr/>
            <p:nvPr userDrawn="1"/>
          </p:nvSpPr>
          <p:spPr>
            <a:xfrm rot="1794778">
              <a:off x="3537218" y="2130454"/>
              <a:ext cx="810774" cy="698943"/>
            </a:xfrm>
            <a:prstGeom prst="triangle">
              <a:avLst/>
            </a:prstGeom>
            <a:solidFill>
              <a:srgbClr val="40A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</p:grpSp>
    </p:spTree>
    <p:extLst>
      <p:ext uri="{BB962C8B-B14F-4D97-AF65-F5344CB8AC3E}">
        <p14:creationId xmlns:p14="http://schemas.microsoft.com/office/powerpoint/2010/main" val="1395812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46C2F8-8DE9-734A-B5BF-FB5AE0FBF3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5594" y="-2231"/>
            <a:ext cx="11660813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AE157C-E297-F049-9F65-44B1861A63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8785" y="4411606"/>
            <a:ext cx="2043857" cy="831716"/>
          </a:xfrm>
          <a:prstGeom prst="rect">
            <a:avLst/>
          </a:prstGeom>
        </p:spPr>
      </p:pic>
      <p:pic>
        <p:nvPicPr>
          <p:cNvPr id="20" name="Picture 2" descr="https://lh6.googleusercontent.com/ZLGXLiyYQBDC3pNpzHlajnnY_WFW4j1mFpcX-qbvfs-xIsFhx2UUvf9cSRhJuQ-mGmXch_v7iOKH5eOYv2CunZheDTkcgPle13S0W0a56GxS1VAULDj-2kKjIumYR8nb6RJ32us8">
            <a:extLst>
              <a:ext uri="{FF2B5EF4-FFF2-40B4-BE49-F238E27FC236}">
                <a16:creationId xmlns:a16="http://schemas.microsoft.com/office/drawing/2014/main" id="{E063C76F-AF6C-A642-A4AF-6962FD1A160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1" b="31638"/>
          <a:stretch/>
        </p:blipFill>
        <p:spPr bwMode="auto">
          <a:xfrm>
            <a:off x="5557533" y="4439638"/>
            <a:ext cx="2635516" cy="80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C9A69EBE-EB5E-7343-8BBA-6A30EC3F544D}"/>
              </a:ext>
            </a:extLst>
          </p:cNvPr>
          <p:cNvSpPr txBox="1">
            <a:spLocks/>
          </p:cNvSpPr>
          <p:nvPr userDrawn="1"/>
        </p:nvSpPr>
        <p:spPr>
          <a:xfrm>
            <a:off x="2624554" y="2663563"/>
            <a:ext cx="5846081" cy="1165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Muchas gracias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17DD490-99D8-3146-A681-AB0DF499E70A}"/>
              </a:ext>
            </a:extLst>
          </p:cNvPr>
          <p:cNvSpPr txBox="1">
            <a:spLocks/>
          </p:cNvSpPr>
          <p:nvPr userDrawn="1"/>
        </p:nvSpPr>
        <p:spPr>
          <a:xfrm>
            <a:off x="2624553" y="3683146"/>
            <a:ext cx="5846081" cy="2291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br>
              <a:rPr lang="en-US" sz="600" dirty="0"/>
            </a:br>
            <a:r>
              <a:rPr lang="en-US" sz="600" b="0" i="0">
                <a:solidFill>
                  <a:srgbClr val="444444"/>
                </a:solidFill>
                <a:effectLst/>
                <a:latin typeface="HelveticaNeue" panose="02000503000000020004" pitchFamily="2" charset="0"/>
              </a:rPr>
              <a:t>01001101 01110101 01100011 01101000 01100001 01110011 00100000 01100111 01110010 01100001 01100011 01101001 01100001 01110011</a:t>
            </a:r>
            <a:endParaRPr lang="en-US" sz="6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0A4174-F5EA-F04D-936E-20EF7C3850CF}"/>
              </a:ext>
            </a:extLst>
          </p:cNvPr>
          <p:cNvGrpSpPr/>
          <p:nvPr userDrawn="1"/>
        </p:nvGrpSpPr>
        <p:grpSpPr>
          <a:xfrm>
            <a:off x="-12700" y="-2229"/>
            <a:ext cx="2450686" cy="6860233"/>
            <a:chOff x="-12700" y="-2229"/>
            <a:chExt cx="2450686" cy="6860233"/>
          </a:xfrm>
        </p:grpSpPr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194091D0-03E7-A84A-83E6-2BFE9C55302B}"/>
                </a:ext>
              </a:extLst>
            </p:cNvPr>
            <p:cNvSpPr/>
            <p:nvPr userDrawn="1"/>
          </p:nvSpPr>
          <p:spPr>
            <a:xfrm>
              <a:off x="-270" y="5986919"/>
              <a:ext cx="1742170" cy="87108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CE1DC128-5F83-9646-B0C3-3FE56F113D53}"/>
                </a:ext>
              </a:extLst>
            </p:cNvPr>
            <p:cNvSpPr/>
            <p:nvPr userDrawn="1"/>
          </p:nvSpPr>
          <p:spPr>
            <a:xfrm rot="5400000">
              <a:off x="-409146" y="403358"/>
              <a:ext cx="1616927" cy="805754"/>
            </a:xfrm>
            <a:prstGeom prst="triangle">
              <a:avLst/>
            </a:prstGeom>
            <a:solidFill>
              <a:srgbClr val="F05C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5CF54DB-17E9-714F-A445-190A56BF22D9}"/>
                </a:ext>
              </a:extLst>
            </p:cNvPr>
            <p:cNvSpPr/>
            <p:nvPr userDrawn="1"/>
          </p:nvSpPr>
          <p:spPr>
            <a:xfrm rot="2700000">
              <a:off x="255135" y="1128813"/>
              <a:ext cx="1231900" cy="1231900"/>
            </a:xfrm>
            <a:prstGeom prst="rect">
              <a:avLst/>
            </a:prstGeom>
            <a:solidFill>
              <a:srgbClr val="374E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FBA2E1C0-F52F-DE47-8770-45BA764AB2D7}"/>
                </a:ext>
              </a:extLst>
            </p:cNvPr>
            <p:cNvSpPr/>
            <p:nvPr userDrawn="1"/>
          </p:nvSpPr>
          <p:spPr>
            <a:xfrm rot="5400000">
              <a:off x="-418287" y="5523999"/>
              <a:ext cx="1616927" cy="805754"/>
            </a:xfrm>
            <a:prstGeom prst="triangle">
              <a:avLst/>
            </a:prstGeom>
            <a:solidFill>
              <a:srgbClr val="F05C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183B2E9-53EF-2E44-B2EE-D505E9FCBD29}"/>
                </a:ext>
              </a:extLst>
            </p:cNvPr>
            <p:cNvSpPr/>
            <p:nvPr userDrawn="1"/>
          </p:nvSpPr>
          <p:spPr>
            <a:xfrm rot="2700000">
              <a:off x="254864" y="4372397"/>
              <a:ext cx="1231900" cy="1231900"/>
            </a:xfrm>
            <a:prstGeom prst="rect">
              <a:avLst/>
            </a:prstGeom>
            <a:solidFill>
              <a:srgbClr val="FAD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8571C50-4BC1-4C4E-8423-E5FE66F193F6}"/>
                </a:ext>
              </a:extLst>
            </p:cNvPr>
            <p:cNvSpPr/>
            <p:nvPr userDrawn="1"/>
          </p:nvSpPr>
          <p:spPr>
            <a:xfrm rot="2700000">
              <a:off x="1206086" y="5311919"/>
              <a:ext cx="1231900" cy="1231900"/>
            </a:xfrm>
            <a:prstGeom prst="rect">
              <a:avLst/>
            </a:prstGeom>
            <a:solidFill>
              <a:srgbClr val="40A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</p:grpSp>
    </p:spTree>
    <p:extLst>
      <p:ext uri="{BB962C8B-B14F-4D97-AF65-F5344CB8AC3E}">
        <p14:creationId xmlns:p14="http://schemas.microsoft.com/office/powerpoint/2010/main" val="155435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un contenedor S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A5A216-2E4C-E74C-B515-ED3FDB5F0A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45124"/>
            <a:ext cx="10515600" cy="6215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en-US" dirty="0"/>
              <a:t>Título en una línea</a:t>
            </a:r>
          </a:p>
        </p:txBody>
      </p:sp>
      <p:sp>
        <p:nvSpPr>
          <p:cNvPr id="5" name="Google Shape;22;p3">
            <a:extLst>
              <a:ext uri="{FF2B5EF4-FFF2-40B4-BE49-F238E27FC236}">
                <a16:creationId xmlns:a16="http://schemas.microsoft.com/office/drawing/2014/main" id="{77E12CF4-46D4-3246-B576-B3C6C1739F5C}"/>
              </a:ext>
            </a:extLst>
          </p:cNvPr>
          <p:cNvSpPr txBox="1">
            <a:spLocks noGrp="1"/>
          </p:cNvSpPr>
          <p:nvPr>
            <p:ph type="subTitle" idx="10" hasCustomPrompt="1"/>
          </p:nvPr>
        </p:nvSpPr>
        <p:spPr>
          <a:xfrm>
            <a:off x="838200" y="1005842"/>
            <a:ext cx="10515600" cy="26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/>
            </a:pPr>
            <a:r>
              <a:rPr lang="es-ES"/>
              <a:t>Click para añadir subtítulo en una línea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7554AD-1FF2-A54F-83D6-FF272FC4688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6223263"/>
            <a:ext cx="10515600" cy="38221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Clr>
                <a:srgbClr val="00B0F0"/>
              </a:buClr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Fuente:</a:t>
            </a:r>
          </a:p>
          <a:p>
            <a:pPr lvl="0"/>
            <a:r>
              <a:rPr lang="en-US" dirty="0"/>
              <a:t>Lorem ipsum at dolomen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9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fía y lecturas complementar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B0F0"/>
              </a:buClr>
              <a:defRPr sz="2000"/>
            </a:lvl1pPr>
          </a:lstStyle>
          <a:p>
            <a:pPr lvl="0"/>
            <a:r>
              <a:rPr lang="en-US" dirty="0" err="1"/>
              <a:t>Biblio</a:t>
            </a:r>
            <a:r>
              <a:rPr lang="en-US" dirty="0"/>
              <a:t> 1 (Calibri Body 20)</a:t>
            </a:r>
          </a:p>
          <a:p>
            <a:pPr lvl="0"/>
            <a:r>
              <a:rPr lang="en-US" dirty="0"/>
              <a:t>Biblio 2</a:t>
            </a:r>
          </a:p>
          <a:p>
            <a:pPr lvl="0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23F675-34FE-0642-B747-6BB2FC82BB8B}"/>
              </a:ext>
            </a:extLst>
          </p:cNvPr>
          <p:cNvSpPr txBox="1">
            <a:spLocks/>
          </p:cNvSpPr>
          <p:nvPr userDrawn="1"/>
        </p:nvSpPr>
        <p:spPr>
          <a:xfrm>
            <a:off x="838200" y="347971"/>
            <a:ext cx="10515600" cy="621528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Bibliografía y lecturas complementarias</a:t>
            </a:r>
          </a:p>
        </p:txBody>
      </p:sp>
    </p:spTree>
    <p:extLst>
      <p:ext uri="{BB962C8B-B14F-4D97-AF65-F5344CB8AC3E}">
        <p14:creationId xmlns:p14="http://schemas.microsoft.com/office/powerpoint/2010/main" val="1638965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C808CC-E3D2-9F40-B8A9-376F3E766D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5616" b="6542"/>
          <a:stretch/>
        </p:blipFill>
        <p:spPr>
          <a:xfrm>
            <a:off x="0" y="0"/>
            <a:ext cx="596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9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679" r:id="rId2"/>
    <p:sldLayoutId id="2147483707" r:id="rId3"/>
    <p:sldLayoutId id="2147483712" r:id="rId4"/>
    <p:sldLayoutId id="2147483660" r:id="rId5"/>
    <p:sldLayoutId id="214748367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.miranda@udd.cl" TargetMode="External"/><Relationship Id="rId2" Type="http://schemas.openxmlformats.org/officeDocument/2006/relationships/hyperlink" Target="mailto:y.Leiva@udd.c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853F-4F6D-9943-91CD-E3B2661CA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3113" y="2231540"/>
            <a:ext cx="8678652" cy="1131126"/>
          </a:xfrm>
        </p:spPr>
        <p:txBody>
          <a:bodyPr/>
          <a:lstStyle/>
          <a:p>
            <a:r>
              <a:rPr lang="es-ES_tradnl" sz="3600" dirty="0"/>
              <a:t>Presentación Módulo Análisis Exploratorio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24A80-FEDB-5F4F-AEB4-AF268A476B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64499" y="4412203"/>
            <a:ext cx="3040823" cy="374110"/>
          </a:xfrm>
        </p:spPr>
        <p:txBody>
          <a:bodyPr>
            <a:noAutofit/>
          </a:bodyPr>
          <a:lstStyle/>
          <a:p>
            <a:pPr marL="0" indent="0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_tradnl" dirty="0"/>
              <a:t>Yanina Leiva Araos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2F970-23C1-EE48-9417-FED3437755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64500" y="4840691"/>
            <a:ext cx="2948058" cy="282295"/>
          </a:xfrm>
        </p:spPr>
        <p:txBody>
          <a:bodyPr>
            <a:normAutofit fontScale="92500" lnSpcReduction="20000"/>
          </a:bodyPr>
          <a:lstStyle/>
          <a:p>
            <a:pPr marL="0" indent="0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_tradnl" sz="1700" dirty="0">
                <a:hlinkClick r:id="rId2"/>
              </a:rPr>
              <a:t>y.Leiva@udd.cl</a:t>
            </a:r>
            <a:endParaRPr lang="es-ES_tradnl" sz="1700" dirty="0"/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s-ES_trad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45F29D-CC91-7C46-8231-A0258D3DC5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_tradnl" dirty="0"/>
              <a:t>Karina Miranda Toledo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001352C-2C9A-514C-8F3E-6471D8870F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_tradnl" dirty="0">
                <a:hlinkClick r:id="rId3"/>
              </a:rPr>
              <a:t>j.miranda@udd.cl</a:t>
            </a:r>
            <a:endParaRPr lang="es-ES_tradnl" dirty="0"/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ADD3F3-2AB1-0E4B-8241-533AC20C8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448" y="5682607"/>
            <a:ext cx="2384552" cy="8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2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Regresión Lineal Simple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7EB0D5DD-5CBD-C04D-85EC-F6D8DDB93A0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794076" y="1333733"/>
                <a:ext cx="9335478" cy="4865355"/>
              </a:xfrm>
            </p:spPr>
            <p:txBody>
              <a:bodyPr/>
              <a:lstStyle/>
              <a:p>
                <a:pPr algn="just"/>
                <a:r>
                  <a:rPr lang="es-CL" dirty="0">
                    <a:solidFill>
                      <a:schemeClr val="tx1"/>
                    </a:solidFill>
                  </a:rPr>
                  <a:t>El objetivo de un modelo de </a:t>
                </a: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Regresión Lineal Simple </a:t>
                </a:r>
                <a:r>
                  <a:rPr lang="es-CL" dirty="0">
                    <a:solidFill>
                      <a:schemeClr val="tx1"/>
                    </a:solidFill>
                  </a:rPr>
                  <a:t>es tratar de explicar la relación que existe entre una variable dependiente (variable respuesta) </a:t>
                </a: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Y</a:t>
                </a:r>
                <a:r>
                  <a:rPr lang="es-CL" dirty="0">
                    <a:solidFill>
                      <a:schemeClr val="tx1"/>
                    </a:solidFill>
                  </a:rPr>
                  <a:t> y una única variable explicativa </a:t>
                </a: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X</a:t>
                </a:r>
                <a:r>
                  <a:rPr lang="es-CL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just"/>
                <a:r>
                  <a:rPr lang="es-CL" dirty="0">
                    <a:solidFill>
                      <a:schemeClr val="tx1"/>
                    </a:solidFill>
                  </a:rPr>
                  <a:t>El modelo de </a:t>
                </a: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Regresión Lineal Simple </a:t>
                </a:r>
                <a:r>
                  <a:rPr lang="es-CL" dirty="0">
                    <a:solidFill>
                      <a:schemeClr val="tx1"/>
                    </a:solidFill>
                  </a:rPr>
                  <a:t>tiene la siguiente forma:</a:t>
                </a:r>
              </a:p>
              <a:p>
                <a:pPr algn="just"/>
                <a:endParaRPr lang="es-CL" dirty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E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CL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s-CL" dirty="0">
                    <a:solidFill>
                      <a:schemeClr val="tx1"/>
                    </a:solidFill>
                  </a:rPr>
                  <a:t>Donde: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CL" b="1" i="1"/>
                      <m:t>y</m:t>
                    </m:r>
                    <m:r>
                      <m:rPr>
                        <m:nor/>
                      </m:rPr>
                      <a:rPr lang="es-CL" baseline="-25000"/>
                      <m:t>i</m:t>
                    </m:r>
                    <m:r>
                      <m:rPr>
                        <m:nor/>
                      </m:rPr>
                      <a:rPr lang="es-CL"/>
                      <m:t> 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representa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el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valor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de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la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variable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respuesta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para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la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 smtClean="0">
                        <a:solidFill>
                          <a:schemeClr val="tx1"/>
                        </a:solidFill>
                      </a:rPr>
                      <m:t>observaci</m:t>
                    </m:r>
                    <m:r>
                      <a:rPr lang="es-CL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ó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i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−</m:t>
                    </m:r>
                    <m:r>
                      <a:rPr lang="es-CL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é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sima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.</m:t>
                    </m:r>
                  </m:oMath>
                </a14:m>
                <a:endParaRPr lang="es-ES" dirty="0">
                  <a:solidFill>
                    <a:schemeClr val="tx1"/>
                  </a:solidFill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CL" b="1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s-CL" baseline="-25000"/>
                      <m:t>i</m:t>
                    </m:r>
                    <m:r>
                      <m:rPr>
                        <m:nor/>
                      </m:rPr>
                      <a:rPr lang="es-CL"/>
                      <m:t> 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representa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el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valor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de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la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variable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ES" b="0" i="0" smtClean="0">
                        <a:solidFill>
                          <a:schemeClr val="tx1"/>
                        </a:solidFill>
                      </a:rPr>
                      <m:t>explicativa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para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la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observaci</m:t>
                    </m:r>
                    <m:r>
                      <a:rPr lang="es-CL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ó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i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−</m:t>
                    </m:r>
                    <m:r>
                      <a:rPr lang="es-CL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é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sima</m:t>
                    </m:r>
                    <m:r>
                      <m:rPr>
                        <m:nor/>
                      </m:rPr>
                      <a:rPr lang="es-CL">
                        <a:solidFill>
                          <a:schemeClr val="tx1"/>
                        </a:solidFill>
                      </a:rPr>
                      <m:t>.</m:t>
                    </m:r>
                  </m:oMath>
                </a14:m>
                <a:endParaRPr lang="es-ES" dirty="0">
                  <a:solidFill>
                    <a:schemeClr val="tx1"/>
                  </a:solidFill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b="1" i="1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es-CL" baseline="-25000"/>
                      <m:t>i</m:t>
                    </m:r>
                    <m:r>
                      <m:rPr>
                        <m:nor/>
                      </m:rPr>
                      <a:rPr lang="es-CL"/>
                      <m:t> </m:t>
                    </m:r>
                  </m:oMath>
                </a14:m>
                <a:r>
                  <a:rPr lang="es-CL" dirty="0">
                    <a:solidFill>
                      <a:schemeClr val="tx1"/>
                    </a:solidFill>
                  </a:rPr>
                  <a:t>representa el error para la observación i-ésima que se asume normal,</a:t>
                </a:r>
              </a:p>
              <a:p>
                <a:pPr algn="just"/>
                <a:endParaRPr lang="es-CL" dirty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E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s-E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7EB0D5DD-5CBD-C04D-85EC-F6D8DDB93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794076" y="1333733"/>
                <a:ext cx="9335478" cy="4865355"/>
              </a:xfrm>
              <a:blipFill>
                <a:blip r:embed="rId3"/>
                <a:stretch>
                  <a:fillRect l="-680" t="-1567" r="-68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8184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Regresión Lineal Simple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7EB0D5DD-5CBD-C04D-85EC-F6D8DDB93A0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990846" y="1333733"/>
                <a:ext cx="9138708" cy="4865355"/>
              </a:xfrm>
            </p:spPr>
            <p:txBody>
              <a:bodyPr/>
              <a:lstStyle/>
              <a:p>
                <a:pPr algn="just"/>
                <a:endParaRPr lang="es-CL" dirty="0">
                  <a:solidFill>
                    <a:schemeClr val="tx1"/>
                  </a:solidFill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E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s-E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CL" dirty="0">
                    <a:solidFill>
                      <a:schemeClr val="tx1"/>
                    </a:solidFill>
                  </a:rPr>
                  <a:t> son los coeficientes de regresión.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s-ES">
                        <a:latin typeface="Cambria Math" panose="02040503050406030204" pitchFamily="18" charset="0"/>
                      </a:rPr>
                      <m:t>intercepto</m:t>
                    </m:r>
                  </m:oMath>
                </a14:m>
                <a:endParaRPr lang="es-ES" dirty="0"/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pendiente</m:t>
                    </m:r>
                  </m:oMath>
                </a14:m>
                <a:endParaRPr lang="es-CL" dirty="0">
                  <a:solidFill>
                    <a:schemeClr val="tx1"/>
                  </a:solidFill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endParaRPr lang="es-CL" dirty="0"/>
              </a:p>
              <a:p>
                <a:pPr marL="11113" lvl="1" algn="just"/>
                <a:r>
                  <a:rPr lang="es-CL" dirty="0"/>
                  <a:t>El objetivo es obtener </a:t>
                </a:r>
                <a:r>
                  <a:rPr lang="es-CL" b="1" i="1" dirty="0">
                    <a:solidFill>
                      <a:schemeClr val="accent6">
                        <a:lumMod val="50000"/>
                      </a:schemeClr>
                    </a:solidFill>
                  </a:rPr>
                  <a:t>estimaciones</a:t>
                </a:r>
                <a:r>
                  <a:rPr lang="es-CL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CL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L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L" dirty="0"/>
                  <a:t>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CL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L" dirty="0"/>
                  <a:t>de </a:t>
                </a:r>
                <a:r>
                  <a:rPr lang="el-GR" dirty="0"/>
                  <a:t>β</a:t>
                </a:r>
                <a:r>
                  <a:rPr lang="el-GR" baseline="-25000" dirty="0"/>
                  <a:t>0</a:t>
                </a:r>
                <a:r>
                  <a:rPr lang="el-GR" dirty="0"/>
                  <a:t> </a:t>
                </a:r>
                <a:r>
                  <a:rPr lang="es-CL" dirty="0"/>
                  <a:t>y </a:t>
                </a:r>
                <a:r>
                  <a:rPr lang="el-GR" dirty="0"/>
                  <a:t>β</a:t>
                </a:r>
                <a:r>
                  <a:rPr lang="el-GR" baseline="-25000" dirty="0"/>
                  <a:t>1</a:t>
                </a:r>
                <a:r>
                  <a:rPr lang="el-GR" dirty="0"/>
                  <a:t> </a:t>
                </a:r>
                <a:r>
                  <a:rPr lang="es-CL" dirty="0"/>
                  <a:t>para calcular la recta de regresión: </a:t>
                </a:r>
              </a:p>
              <a:p>
                <a:pPr marL="11113" lvl="1" algn="just"/>
                <a:endParaRPr lang="es-CL" dirty="0"/>
              </a:p>
              <a:p>
                <a:pPr marL="11113" lvl="1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s-CL" dirty="0"/>
              </a:p>
              <a:p>
                <a:pPr marL="11113" lvl="1" algn="just"/>
                <a:r>
                  <a:rPr lang="es-CL" dirty="0"/>
                  <a:t>	 </a:t>
                </a:r>
              </a:p>
              <a:p>
                <a:pPr marL="11113" lvl="1" algn="just"/>
                <a:r>
                  <a:rPr lang="es-CL" dirty="0"/>
                  <a:t>que se ajuste lo mejor posible a los datos. 	</a:t>
                </a:r>
                <a:endParaRPr lang="es-C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7EB0D5DD-5CBD-C04D-85EC-F6D8DDB93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990846" y="1333733"/>
                <a:ext cx="9138708" cy="4865355"/>
              </a:xfrm>
              <a:blipFill>
                <a:blip r:embed="rId3"/>
                <a:stretch>
                  <a:fillRect l="-555" r="-69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654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Supuestos para realizar ajuste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EB0D5DD-5CBD-C04D-85EC-F6D8DDB93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301" y="1333733"/>
            <a:ext cx="9492636" cy="4865355"/>
          </a:xfrm>
        </p:spPr>
        <p:txBody>
          <a:bodyPr/>
          <a:lstStyle/>
          <a:p>
            <a:pPr algn="just"/>
            <a:endParaRPr lang="es-CL" dirty="0">
              <a:solidFill>
                <a:schemeClr val="tx1"/>
              </a:solidFill>
            </a:endParaRPr>
          </a:p>
          <a:p>
            <a:pPr marL="11113" lvl="1" algn="just"/>
            <a:r>
              <a:rPr lang="es-CL" dirty="0"/>
              <a:t>Supuestos que deben cumplirse para realizar el ajuste:</a:t>
            </a:r>
          </a:p>
          <a:p>
            <a:pPr marL="11113" lvl="1" algn="just"/>
            <a:endParaRPr lang="es-CL" dirty="0"/>
          </a:p>
          <a:p>
            <a:pPr marL="354013" lvl="1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800400" algn="l"/>
                <a:tab pos="6840000" algn="l"/>
              </a:tabLst>
            </a:pP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Linealidad</a:t>
            </a:r>
            <a:r>
              <a:rPr lang="es-CL" dirty="0"/>
              <a:t>: La relación existente entre X e Y es lineal,  		f (x) = </a:t>
            </a:r>
            <a:r>
              <a:rPr lang="el-GR" dirty="0"/>
              <a:t>β</a:t>
            </a:r>
            <a:r>
              <a:rPr lang="el-GR" baseline="-25000" dirty="0"/>
              <a:t>0</a:t>
            </a:r>
            <a:r>
              <a:rPr lang="el-GR" dirty="0"/>
              <a:t> + β</a:t>
            </a:r>
            <a:r>
              <a:rPr lang="el-GR" baseline="-25000" dirty="0"/>
              <a:t>1</a:t>
            </a:r>
            <a:r>
              <a:rPr lang="es-CL" dirty="0"/>
              <a:t>x</a:t>
            </a:r>
          </a:p>
          <a:p>
            <a:pPr marL="354013" lvl="1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753600" algn="l"/>
                <a:tab pos="6840000" algn="l"/>
              </a:tabLst>
            </a:pP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Homogeneidad</a:t>
            </a:r>
            <a:r>
              <a:rPr lang="es-CL" dirty="0"/>
              <a:t>: El valor promedio del error es cero, 		E[e</a:t>
            </a:r>
            <a:r>
              <a:rPr lang="es-CL" baseline="-25000" dirty="0"/>
              <a:t>i </a:t>
            </a:r>
            <a:r>
              <a:rPr lang="es-CL" dirty="0"/>
              <a:t>] = 0 </a:t>
            </a:r>
          </a:p>
          <a:p>
            <a:pPr marL="354013" lvl="1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840000" algn="l"/>
              </a:tabLst>
            </a:pP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Homocedasticidad</a:t>
            </a:r>
            <a:r>
              <a:rPr lang="es-CL" dirty="0"/>
              <a:t>: La varianza de los errores es constante, 	Var(e</a:t>
            </a:r>
            <a:r>
              <a:rPr lang="es-CL" baseline="-25000" dirty="0"/>
              <a:t>i</a:t>
            </a:r>
            <a:r>
              <a:rPr lang="es-CL" dirty="0"/>
              <a:t>) = </a:t>
            </a:r>
            <a:r>
              <a:rPr lang="el-GR" dirty="0"/>
              <a:t>σ</a:t>
            </a:r>
            <a:r>
              <a:rPr lang="el-GR" baseline="30000" dirty="0"/>
              <a:t>2</a:t>
            </a:r>
            <a:r>
              <a:rPr lang="el-GR" dirty="0"/>
              <a:t> </a:t>
            </a:r>
            <a:endParaRPr lang="es-ES" dirty="0"/>
          </a:p>
          <a:p>
            <a:pPr marL="354013" lvl="1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840000" algn="l"/>
              </a:tabLst>
            </a:pP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Independencia</a:t>
            </a:r>
            <a:r>
              <a:rPr lang="es-CL" dirty="0"/>
              <a:t>: Las observaciones son independientes,	E[e</a:t>
            </a:r>
            <a:r>
              <a:rPr lang="es-CL" baseline="-25000" dirty="0"/>
              <a:t>i</a:t>
            </a:r>
            <a:r>
              <a:rPr lang="es-CL" dirty="0"/>
              <a:t> e</a:t>
            </a:r>
            <a:r>
              <a:rPr lang="es-CL" baseline="-25000" dirty="0"/>
              <a:t>j</a:t>
            </a:r>
            <a:r>
              <a:rPr lang="es-CL" dirty="0"/>
              <a:t> ] = 0 </a:t>
            </a:r>
          </a:p>
          <a:p>
            <a:pPr marL="354013" lvl="1" indent="-342900" algn="just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6840000" algn="l"/>
              </a:tabLst>
            </a:pP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Normalidad</a:t>
            </a:r>
            <a:r>
              <a:rPr lang="es-CL" dirty="0"/>
              <a:t>: Los errores siguen una distribución normal, 	e</a:t>
            </a:r>
            <a:r>
              <a:rPr lang="es-CL" baseline="-25000" dirty="0"/>
              <a:t>i </a:t>
            </a:r>
            <a:r>
              <a:rPr lang="es-CL" dirty="0"/>
              <a:t>∼ N(0, </a:t>
            </a:r>
            <a:r>
              <a:rPr lang="el-GR" dirty="0"/>
              <a:t>σ)</a:t>
            </a:r>
            <a:endParaRPr lang="es-CL" dirty="0"/>
          </a:p>
          <a:p>
            <a:pPr marL="11113" lvl="1" algn="just">
              <a:lnSpc>
                <a:spcPct val="200000"/>
              </a:lnSpc>
              <a:spcBef>
                <a:spcPts val="0"/>
              </a:spcBef>
              <a:tabLst>
                <a:tab pos="6840000" algn="l"/>
              </a:tabLst>
            </a:pPr>
            <a:endParaRPr lang="es-CL" dirty="0"/>
          </a:p>
          <a:p>
            <a:pPr marL="11113" lvl="1" algn="just"/>
            <a:r>
              <a:rPr lang="es-CL" dirty="0"/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425386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Método Mínimos Cuadrados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7EB0D5DD-5CBD-C04D-85EC-F6D8DDB93A0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904520" y="1535445"/>
                <a:ext cx="9772953" cy="4865355"/>
              </a:xfrm>
            </p:spPr>
            <p:txBody>
              <a:bodyPr/>
              <a:lstStyle/>
              <a:p>
                <a:pPr algn="just"/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Método Mínimos Cuadrados</a:t>
                </a:r>
                <a:r>
                  <a:rPr lang="es-CL" b="1" dirty="0">
                    <a:solidFill>
                      <a:schemeClr val="tx1"/>
                    </a:solidFill>
                  </a:rPr>
                  <a:t>:</a:t>
                </a:r>
              </a:p>
              <a:p>
                <a:pPr algn="just"/>
                <a:r>
                  <a:rPr lang="es-CL" dirty="0">
                    <a:solidFill>
                      <a:schemeClr val="tx1"/>
                    </a:solidFill>
                  </a:rPr>
                  <a:t>Para hacer una estimación del modelo de regresión lineal simple, trataremos de buscar una recta de la forma:</a:t>
                </a:r>
              </a:p>
              <a:p>
                <a:pPr algn="just"/>
                <a:endParaRPr lang="es-CL" dirty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E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CL" dirty="0">
                  <a:solidFill>
                    <a:schemeClr val="tx1"/>
                  </a:solidFill>
                </a:endParaRPr>
              </a:p>
              <a:p>
                <a:pPr algn="just"/>
                <a:endParaRPr lang="es-CL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s-CL" dirty="0">
                    <a:solidFill>
                      <a:schemeClr val="tx1"/>
                    </a:solidFill>
                  </a:rPr>
                  <a:t>De modo que se ajuste a la nube de puntos.</a:t>
                </a:r>
              </a:p>
              <a:p>
                <a:pPr algn="just"/>
                <a:r>
                  <a:rPr lang="es-CL" dirty="0">
                    <a:solidFill>
                      <a:schemeClr val="tx1"/>
                    </a:solidFill>
                  </a:rPr>
                  <a:t>El método consiste en </a:t>
                </a: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minimizar la suma de los cuadrados </a:t>
                </a:r>
                <a:r>
                  <a:rPr lang="es-CL" dirty="0">
                    <a:solidFill>
                      <a:schemeClr val="tx1"/>
                    </a:solidFill>
                  </a:rPr>
                  <a:t>de las distancias verticales entre los datos y las estimaciones, es decir, minimizar la suma de los residuos al cuadrado,</a:t>
                </a:r>
              </a:p>
              <a:p>
                <a:pPr algn="just"/>
                <a:endParaRPr lang="es-CL" dirty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s-C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s-CL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s-E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s-E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s-E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s-E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s-E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s-E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s-E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s-E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s-E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s-CL" dirty="0">
                  <a:solidFill>
                    <a:schemeClr val="tx1"/>
                  </a:solidFill>
                </a:endParaRPr>
              </a:p>
              <a:p>
                <a:pPr algn="just"/>
                <a:endParaRPr lang="es-C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7EB0D5DD-5CBD-C04D-85EC-F6D8DDB93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904520" y="1535445"/>
                <a:ext cx="9772953" cy="4865355"/>
              </a:xfrm>
              <a:blipFill>
                <a:blip r:embed="rId3"/>
                <a:stretch>
                  <a:fillRect l="-649" t="-1302" r="-649" b="-2031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186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FB9696F-FF2C-894D-A267-B10948CF7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Método Mínimos Cuadrados</a:t>
            </a:r>
          </a:p>
        </p:txBody>
      </p:sp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8B2214E-2590-3D45-BD79-58955181E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1535444"/>
            <a:ext cx="7658100" cy="439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98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Método mínimos cuadrados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7EB0D5DD-5CBD-C04D-85EC-F6D8DDB93A0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452439" y="1535446"/>
                <a:ext cx="8677116" cy="576384"/>
              </a:xfrm>
            </p:spPr>
            <p:txBody>
              <a:bodyPr/>
              <a:lstStyle/>
              <a:p>
                <a:pPr algn="just"/>
                <a:r>
                  <a:rPr lang="es-CL" dirty="0">
                    <a:solidFill>
                      <a:schemeClr val="tx1"/>
                    </a:solidFill>
                  </a:rPr>
                  <a:t>Las expresiones que se obtiene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CL" dirty="0">
                    <a:solidFill>
                      <a:schemeClr val="tx1"/>
                    </a:solidFill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CL" dirty="0">
                    <a:solidFill>
                      <a:schemeClr val="tx1"/>
                    </a:solidFill>
                  </a:rPr>
                  <a:t> son las siguientes:</a:t>
                </a:r>
              </a:p>
            </p:txBody>
          </p:sp>
        </mc:Choice>
        <mc:Fallback xmlns="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7EB0D5DD-5CBD-C04D-85EC-F6D8DDB93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452439" y="1535446"/>
                <a:ext cx="8677116" cy="576384"/>
              </a:xfrm>
              <a:blipFill>
                <a:blip r:embed="rId3"/>
                <a:stretch>
                  <a:fillRect l="-585" t="-652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B5E4D974-FF63-D843-ACA3-746BC4D4312D}"/>
                  </a:ext>
                </a:extLst>
              </p:cNvPr>
              <p:cNvSpPr/>
              <p:nvPr/>
            </p:nvSpPr>
            <p:spPr>
              <a:xfrm>
                <a:off x="1850571" y="2520695"/>
                <a:ext cx="2133600" cy="1152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endParaRPr lang="es-CL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s-E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B5E4D974-FF63-D843-ACA3-746BC4D431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71" y="2520695"/>
                <a:ext cx="2133600" cy="1152047"/>
              </a:xfrm>
              <a:prstGeom prst="rect">
                <a:avLst/>
              </a:prstGeom>
              <a:blipFill>
                <a:blip r:embed="rId4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0C24906-08CE-9F49-9CD4-7E669789C483}"/>
                  </a:ext>
                </a:extLst>
              </p:cNvPr>
              <p:cNvSpPr txBox="1"/>
              <p:nvPr/>
            </p:nvSpPr>
            <p:spPr>
              <a:xfrm>
                <a:off x="2028249" y="4241869"/>
                <a:ext cx="1795620" cy="389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L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L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0C24906-08CE-9F49-9CD4-7E669789C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249" y="4241869"/>
                <a:ext cx="1795620" cy="389337"/>
              </a:xfrm>
              <a:prstGeom prst="rect">
                <a:avLst/>
              </a:prstGeom>
              <a:blipFill>
                <a:blip r:embed="rId5"/>
                <a:stretch>
                  <a:fillRect l="-5674" t="-26667" r="-1418" b="-3333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AD1CDC8-9C17-9D4C-A4D1-48B03A9D8A7B}"/>
                  </a:ext>
                </a:extLst>
              </p:cNvPr>
              <p:cNvSpPr txBox="1"/>
              <p:nvPr/>
            </p:nvSpPr>
            <p:spPr>
              <a:xfrm>
                <a:off x="7681246" y="3275104"/>
                <a:ext cx="3688574" cy="724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  <m:d>
                            <m:d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FAD1CDC8-9C17-9D4C-A4D1-48B03A9D8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246" y="3275104"/>
                <a:ext cx="3688574" cy="724365"/>
              </a:xfrm>
              <a:prstGeom prst="rect">
                <a:avLst/>
              </a:prstGeom>
              <a:blipFill>
                <a:blip r:embed="rId6"/>
                <a:stretch>
                  <a:fillRect l="-1375" t="-89474" b="-8070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91BA15F-F0BD-6743-ADB7-539B088FF914}"/>
                  </a:ext>
                </a:extLst>
              </p:cNvPr>
              <p:cNvSpPr txBox="1"/>
              <p:nvPr/>
            </p:nvSpPr>
            <p:spPr>
              <a:xfrm>
                <a:off x="8235885" y="5208634"/>
                <a:ext cx="2662011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E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91BA15F-F0BD-6743-ADB7-539B088FF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885" y="5208634"/>
                <a:ext cx="2662011" cy="741165"/>
              </a:xfrm>
              <a:prstGeom prst="rect">
                <a:avLst/>
              </a:prstGeom>
              <a:blipFill>
                <a:blip r:embed="rId7"/>
                <a:stretch>
                  <a:fillRect l="-476" t="-83051" b="-7966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6D06C957-92D0-A449-BC4C-CEA6D361A662}"/>
              </a:ext>
            </a:extLst>
          </p:cNvPr>
          <p:cNvSpPr/>
          <p:nvPr/>
        </p:nvSpPr>
        <p:spPr>
          <a:xfrm>
            <a:off x="8670489" y="2311741"/>
            <a:ext cx="1905000" cy="7243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</a:rPr>
              <a:t>Covarianza muestral de X e Y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185E3D6D-139A-F44F-B76F-E5224063E57C}"/>
              </a:ext>
            </a:extLst>
          </p:cNvPr>
          <p:cNvSpPr/>
          <p:nvPr/>
        </p:nvSpPr>
        <p:spPr>
          <a:xfrm>
            <a:off x="8670489" y="4241869"/>
            <a:ext cx="1905000" cy="7243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</a:rPr>
              <a:t>Varianza muestral de X 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EFF0802A-F0F7-FB4A-AED6-AFA72C7C33D1}"/>
              </a:ext>
            </a:extLst>
          </p:cNvPr>
          <p:cNvSpPr/>
          <p:nvPr/>
        </p:nvSpPr>
        <p:spPr>
          <a:xfrm>
            <a:off x="5269218" y="2352052"/>
            <a:ext cx="1905000" cy="7243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</a:rPr>
              <a:t>Media muestral de X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66AB92B6-9C32-F549-BF21-F6925F3C21BE}"/>
              </a:ext>
            </a:extLst>
          </p:cNvPr>
          <p:cNvSpPr/>
          <p:nvPr/>
        </p:nvSpPr>
        <p:spPr>
          <a:xfrm>
            <a:off x="5269218" y="4213227"/>
            <a:ext cx="1905000" cy="7243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</a:rPr>
              <a:t>Media muestral de 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714DEC5D-784C-024D-B839-933C8A1578B3}"/>
                  </a:ext>
                </a:extLst>
              </p:cNvPr>
              <p:cNvSpPr txBox="1"/>
              <p:nvPr/>
            </p:nvSpPr>
            <p:spPr>
              <a:xfrm>
                <a:off x="5320820" y="3268630"/>
                <a:ext cx="1550360" cy="724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714DEC5D-784C-024D-B839-933C8A157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820" y="3268630"/>
                <a:ext cx="1550360" cy="724365"/>
              </a:xfrm>
              <a:prstGeom prst="rect">
                <a:avLst/>
              </a:prstGeom>
              <a:blipFill>
                <a:blip r:embed="rId8"/>
                <a:stretch>
                  <a:fillRect l="-2479" t="-91228" r="-1653" b="-8070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F8EBF27B-E90E-7B4D-84F9-71D024869A48}"/>
                  </a:ext>
                </a:extLst>
              </p:cNvPr>
              <p:cNvSpPr txBox="1"/>
              <p:nvPr/>
            </p:nvSpPr>
            <p:spPr>
              <a:xfrm>
                <a:off x="5320820" y="5157824"/>
                <a:ext cx="1556067" cy="724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F8EBF27B-E90E-7B4D-84F9-71D024869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820" y="5157824"/>
                <a:ext cx="1556067" cy="724365"/>
              </a:xfrm>
              <a:prstGeom prst="rect">
                <a:avLst/>
              </a:prstGeom>
              <a:blipFill>
                <a:blip r:embed="rId9"/>
                <a:stretch>
                  <a:fillRect l="-4918" t="-91228" r="-820" b="-8070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3694DA59-86D4-FA44-9AD0-E26784E596CF}"/>
              </a:ext>
            </a:extLst>
          </p:cNvPr>
          <p:cNvSpPr/>
          <p:nvPr/>
        </p:nvSpPr>
        <p:spPr>
          <a:xfrm>
            <a:off x="1894114" y="2311741"/>
            <a:ext cx="2090057" cy="2896893"/>
          </a:xfrm>
          <a:prstGeom prst="round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5215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Método mínimos cuadrados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EB0D5DD-5CBD-C04D-85EC-F6D8DDB93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2439" y="1535446"/>
            <a:ext cx="8677116" cy="576384"/>
          </a:xfrm>
        </p:spPr>
        <p:txBody>
          <a:bodyPr/>
          <a:lstStyle/>
          <a:p>
            <a:pPr algn="just"/>
            <a:r>
              <a:rPr lang="es-ES" b="1" dirty="0">
                <a:solidFill>
                  <a:schemeClr val="accent6">
                    <a:lumMod val="50000"/>
                  </a:schemeClr>
                </a:solidFill>
              </a:rPr>
              <a:t>Descomposición de la variabilidad</a:t>
            </a:r>
            <a:endParaRPr lang="es-CL" b="1" dirty="0">
              <a:solidFill>
                <a:schemeClr val="accent6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C092EB8-9FD3-3541-8D3B-C81B899AAC29}"/>
                  </a:ext>
                </a:extLst>
              </p:cNvPr>
              <p:cNvSpPr txBox="1"/>
              <p:nvPr/>
            </p:nvSpPr>
            <p:spPr>
              <a:xfrm>
                <a:off x="3762367" y="3258207"/>
                <a:ext cx="4926797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s-CL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L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L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C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CL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CL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s-CL" sz="2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s-E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s-E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s-CL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s-CL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CL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CL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sz="2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s-ES" sz="20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s-ES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s-E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C092EB8-9FD3-3541-8D3B-C81B899AA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367" y="3258207"/>
                <a:ext cx="4926797" cy="840295"/>
              </a:xfrm>
              <a:prstGeom prst="rect">
                <a:avLst/>
              </a:prstGeom>
              <a:blipFill>
                <a:blip r:embed="rId3"/>
                <a:stretch>
                  <a:fillRect l="-17526" t="-121212" b="-18181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08BC07C1-83D0-7B45-96D5-971A314D564E}"/>
              </a:ext>
            </a:extLst>
          </p:cNvPr>
          <p:cNvSpPr/>
          <p:nvPr/>
        </p:nvSpPr>
        <p:spPr>
          <a:xfrm>
            <a:off x="7229770" y="2402938"/>
            <a:ext cx="1385366" cy="7243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b="1" dirty="0">
                <a:solidFill>
                  <a:schemeClr val="tx1"/>
                </a:solidFill>
              </a:rPr>
              <a:t>SC</a:t>
            </a:r>
            <a:r>
              <a:rPr lang="es-CL" b="1" baseline="-25000" dirty="0">
                <a:solidFill>
                  <a:schemeClr val="tx1"/>
                </a:solidFill>
              </a:rPr>
              <a:t>RESIDUOS</a:t>
            </a:r>
            <a:endParaRPr lang="es-CL" b="1" dirty="0">
              <a:solidFill>
                <a:schemeClr val="tx1"/>
              </a:solidFill>
            </a:endParaRP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D11C969C-8F68-6342-9872-43EC348AD708}"/>
              </a:ext>
            </a:extLst>
          </p:cNvPr>
          <p:cNvSpPr/>
          <p:nvPr/>
        </p:nvSpPr>
        <p:spPr>
          <a:xfrm>
            <a:off x="5551840" y="2395242"/>
            <a:ext cx="1385366" cy="7243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b="1" dirty="0">
                <a:solidFill>
                  <a:schemeClr val="tx1"/>
                </a:solidFill>
              </a:rPr>
              <a:t>SC</a:t>
            </a:r>
            <a:r>
              <a:rPr lang="es-CL" b="1" baseline="-25000" dirty="0">
                <a:solidFill>
                  <a:schemeClr val="tx1"/>
                </a:solidFill>
              </a:rPr>
              <a:t>REGRESIÓN</a:t>
            </a:r>
            <a:endParaRPr lang="es-CL" b="1" dirty="0">
              <a:solidFill>
                <a:schemeClr val="tx1"/>
              </a:solidFill>
            </a:endParaRPr>
          </a:p>
        </p:txBody>
      </p:sp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AA5863D3-BCA0-BE4F-8087-AB3FFB91C76F}"/>
              </a:ext>
            </a:extLst>
          </p:cNvPr>
          <p:cNvSpPr/>
          <p:nvPr/>
        </p:nvSpPr>
        <p:spPr>
          <a:xfrm>
            <a:off x="3927122" y="2395241"/>
            <a:ext cx="1385366" cy="7243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b="1" dirty="0">
                <a:solidFill>
                  <a:schemeClr val="tx1"/>
                </a:solidFill>
              </a:rPr>
              <a:t>SC</a:t>
            </a:r>
            <a:r>
              <a:rPr lang="es-CL" b="1" baseline="-25000" dirty="0">
                <a:solidFill>
                  <a:schemeClr val="tx1"/>
                </a:solidFill>
              </a:rPr>
              <a:t>TOTAL</a:t>
            </a:r>
            <a:endParaRPr lang="es-CL" b="1" dirty="0">
              <a:solidFill>
                <a:schemeClr val="tx1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4AC3964-7981-7B42-AA23-2B1B36C79A4E}"/>
              </a:ext>
            </a:extLst>
          </p:cNvPr>
          <p:cNvSpPr txBox="1"/>
          <p:nvPr/>
        </p:nvSpPr>
        <p:spPr>
          <a:xfrm>
            <a:off x="1962558" y="4922444"/>
            <a:ext cx="9166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000" dirty="0">
                <a:solidFill>
                  <a:srgbClr val="FF0000"/>
                </a:solidFill>
              </a:rPr>
              <a:t>Recordar que un buen ajuste, necesariamente debe presentar SC</a:t>
            </a:r>
            <a:r>
              <a:rPr lang="es-CL" sz="2000" baseline="-25000" dirty="0">
                <a:solidFill>
                  <a:srgbClr val="FF0000"/>
                </a:solidFill>
              </a:rPr>
              <a:t>RESIDUOS  </a:t>
            </a:r>
            <a:r>
              <a:rPr lang="es-CL" sz="2000" dirty="0">
                <a:solidFill>
                  <a:srgbClr val="FF0000"/>
                </a:solidFill>
              </a:rPr>
              <a:t>tendiente a 0.</a:t>
            </a:r>
          </a:p>
        </p:txBody>
      </p:sp>
    </p:spTree>
    <p:extLst>
      <p:ext uri="{BB962C8B-B14F-4D97-AF65-F5344CB8AC3E}">
        <p14:creationId xmlns:p14="http://schemas.microsoft.com/office/powerpoint/2010/main" val="1212298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Puntos influyentes y extremos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EB0D5DD-5CBD-C04D-85EC-F6D8DDB93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4519" y="1333733"/>
            <a:ext cx="9225035" cy="4865355"/>
          </a:xfrm>
        </p:spPr>
        <p:txBody>
          <a:bodyPr/>
          <a:lstStyle/>
          <a:p>
            <a:pPr algn="just"/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Puntos extremos :</a:t>
            </a:r>
          </a:p>
          <a:p>
            <a:pPr algn="just"/>
            <a:r>
              <a:rPr lang="es-CL" dirty="0">
                <a:solidFill>
                  <a:schemeClr val="tx1"/>
                </a:solidFill>
              </a:rPr>
              <a:t>Un </a:t>
            </a: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punto extremo </a:t>
            </a:r>
            <a:r>
              <a:rPr lang="es-CL" dirty="0">
                <a:solidFill>
                  <a:schemeClr val="tx1"/>
                </a:solidFill>
              </a:rPr>
              <a:t>es una observación que está lejos de la línea recta, lo que produce un residuo grande, positivo o negativo. Un punto es influyente si al sacarlo produce un cambio notorio en la recta de regresión. </a:t>
            </a:r>
          </a:p>
          <a:p>
            <a:pPr algn="just"/>
            <a:r>
              <a:rPr lang="es-CL" dirty="0">
                <a:solidFill>
                  <a:schemeClr val="tx1"/>
                </a:solidFill>
              </a:rPr>
              <a:t>Ejemplo I:</a:t>
            </a:r>
          </a:p>
          <a:p>
            <a:pPr algn="just"/>
            <a:endParaRPr lang="es-CL" dirty="0">
              <a:solidFill>
                <a:schemeClr val="tx1"/>
              </a:solidFill>
            </a:endParaRPr>
          </a:p>
          <a:p>
            <a:pPr algn="just"/>
            <a:endParaRPr lang="es-CL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6A9F4E-3BF9-084B-BE60-D0D80FE7F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734" y="3271505"/>
            <a:ext cx="3025920" cy="2448392"/>
          </a:xfrm>
          <a:prstGeom prst="rect">
            <a:avLst/>
          </a:prstGeom>
        </p:spPr>
      </p:pic>
      <p:pic>
        <p:nvPicPr>
          <p:cNvPr id="6" name="Imagen 5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BCEE1E99-152D-9348-A358-D6EF20437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58993"/>
            <a:ext cx="3286841" cy="2569712"/>
          </a:xfrm>
          <a:prstGeom prst="rect">
            <a:avLst/>
          </a:prstGeom>
        </p:spPr>
      </p:pic>
      <p:sp>
        <p:nvSpPr>
          <p:cNvPr id="7" name="Llamada con línea 2 6">
            <a:extLst>
              <a:ext uri="{FF2B5EF4-FFF2-40B4-BE49-F238E27FC236}">
                <a16:creationId xmlns:a16="http://schemas.microsoft.com/office/drawing/2014/main" id="{070D2DF7-1540-F343-A501-C125EDE75DF5}"/>
              </a:ext>
            </a:extLst>
          </p:cNvPr>
          <p:cNvSpPr/>
          <p:nvPr/>
        </p:nvSpPr>
        <p:spPr>
          <a:xfrm>
            <a:off x="9353490" y="2697455"/>
            <a:ext cx="2534853" cy="114245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3917"/>
              <a:gd name="adj6" fmla="val -7399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200" dirty="0">
                <a:solidFill>
                  <a:schemeClr val="accent6">
                    <a:lumMod val="50000"/>
                  </a:schemeClr>
                </a:solidFill>
              </a:rPr>
              <a:t>El punto A produce un residuo grande, parece ser un punto extremo. Sin embargo, no es influyente, ya que al sacarlo la recta de regresión no cambia mucho. </a:t>
            </a:r>
          </a:p>
        </p:txBody>
      </p:sp>
    </p:spTree>
    <p:extLst>
      <p:ext uri="{BB962C8B-B14F-4D97-AF65-F5344CB8AC3E}">
        <p14:creationId xmlns:p14="http://schemas.microsoft.com/office/powerpoint/2010/main" val="809521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Puntos influyentes y extremos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EB0D5DD-5CBD-C04D-85EC-F6D8DDB93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0846" y="1333733"/>
            <a:ext cx="9138708" cy="4865355"/>
          </a:xfrm>
        </p:spPr>
        <p:txBody>
          <a:bodyPr/>
          <a:lstStyle/>
          <a:p>
            <a:pPr algn="just"/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Puntos influyentes :</a:t>
            </a:r>
            <a:endParaRPr lang="es-CL" dirty="0">
              <a:solidFill>
                <a:schemeClr val="tx1"/>
              </a:solidFill>
            </a:endParaRPr>
          </a:p>
          <a:p>
            <a:pPr algn="just"/>
            <a:r>
              <a:rPr lang="es-CL" dirty="0">
                <a:solidFill>
                  <a:schemeClr val="tx1"/>
                </a:solidFill>
              </a:rPr>
              <a:t>Ejemplo II:</a:t>
            </a:r>
          </a:p>
          <a:p>
            <a:pPr algn="just"/>
            <a:endParaRPr lang="es-CL" dirty="0">
              <a:solidFill>
                <a:schemeClr val="tx1"/>
              </a:solidFill>
            </a:endParaRPr>
          </a:p>
          <a:p>
            <a:pPr algn="just"/>
            <a:endParaRPr lang="es-CL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F25A63-C642-3D4D-BEF4-C1495F380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453" y="2901245"/>
            <a:ext cx="3593812" cy="2823710"/>
          </a:xfrm>
          <a:prstGeom prst="rect">
            <a:avLst/>
          </a:prstGeom>
        </p:spPr>
      </p:pic>
      <p:pic>
        <p:nvPicPr>
          <p:cNvPr id="9" name="Imagen 8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0A061B03-307D-5948-9DF3-C0B5953BD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985" y="2901245"/>
            <a:ext cx="3741193" cy="2823709"/>
          </a:xfrm>
          <a:prstGeom prst="rect">
            <a:avLst/>
          </a:prstGeom>
        </p:spPr>
      </p:pic>
      <p:sp>
        <p:nvSpPr>
          <p:cNvPr id="7" name="Llamada con línea 2 6">
            <a:extLst>
              <a:ext uri="{FF2B5EF4-FFF2-40B4-BE49-F238E27FC236}">
                <a16:creationId xmlns:a16="http://schemas.microsoft.com/office/drawing/2014/main" id="{070D2DF7-1540-F343-A501-C125EDE75DF5}"/>
              </a:ext>
            </a:extLst>
          </p:cNvPr>
          <p:cNvSpPr/>
          <p:nvPr/>
        </p:nvSpPr>
        <p:spPr>
          <a:xfrm>
            <a:off x="9352302" y="1681223"/>
            <a:ext cx="2549692" cy="1456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1755"/>
              <a:gd name="adj6" fmla="val -8172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200" dirty="0">
                <a:solidFill>
                  <a:schemeClr val="tx1"/>
                </a:solidFill>
              </a:rPr>
              <a:t>Punto B no produce un residuo grande. Sin embargo, el punto B es muy influyente ya que la sacarlo del análisis la línea recta cambia totalmente. </a:t>
            </a:r>
          </a:p>
          <a:p>
            <a:pPr algn="ctr"/>
            <a:r>
              <a:rPr lang="es-CL" sz="1200" dirty="0">
                <a:solidFill>
                  <a:schemeClr val="tx1"/>
                </a:solidFill>
              </a:rPr>
              <a:t>El Punto B es influyente, pero no extremo. </a:t>
            </a:r>
          </a:p>
        </p:txBody>
      </p:sp>
    </p:spTree>
    <p:extLst>
      <p:ext uri="{BB962C8B-B14F-4D97-AF65-F5344CB8AC3E}">
        <p14:creationId xmlns:p14="http://schemas.microsoft.com/office/powerpoint/2010/main" val="1007256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Evaluación del Modelo Ajustado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7EB0D5DD-5CBD-C04D-85EC-F6D8DDB93A0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948460" y="1333733"/>
                <a:ext cx="9637797" cy="4865355"/>
              </a:xfrm>
            </p:spPr>
            <p:txBody>
              <a:bodyPr/>
              <a:lstStyle/>
              <a:p>
                <a:pPr algn="just"/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Contraste de Regresión:</a:t>
                </a:r>
              </a:p>
              <a:p>
                <a:pPr algn="just"/>
                <a:r>
                  <a:rPr lang="es-CL" dirty="0"/>
                  <a:t>En el </a:t>
                </a: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Contraste</a:t>
                </a:r>
                <a:r>
                  <a:rPr lang="es-CL" dirty="0"/>
                  <a:t> </a:t>
                </a: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de</a:t>
                </a:r>
                <a:r>
                  <a:rPr lang="es-CL" dirty="0"/>
                  <a:t> </a:t>
                </a: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regresión</a:t>
                </a:r>
                <a:r>
                  <a:rPr lang="es-CL" dirty="0"/>
                  <a:t> contrastamos la hipótesis nula, cuya pendiente de la recta es nula (0), es decir, que no existe relación o dependencia lineal entre las dos variables.</a:t>
                </a:r>
                <a:endParaRPr lang="es-CL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s-CL" sz="2400" dirty="0">
                    <a:solidFill>
                      <a:schemeClr val="tx1"/>
                    </a:solidFill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ES" b="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s-CL" dirty="0">
                    <a:solidFill>
                      <a:schemeClr val="tx1"/>
                    </a:solidFill>
                  </a:rPr>
                  <a:t>	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s-E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s-C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7EB0D5DD-5CBD-C04D-85EC-F6D8DDB93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948460" y="1333733"/>
                <a:ext cx="9637797" cy="4865355"/>
              </a:xfrm>
              <a:blipFill>
                <a:blip r:embed="rId3"/>
                <a:stretch>
                  <a:fillRect l="-658" t="-1563" r="-658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n 11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1FBDD40E-D143-1545-9216-973323146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776" y="3221868"/>
            <a:ext cx="7669163" cy="3067665"/>
          </a:xfrm>
          <a:prstGeom prst="rect">
            <a:avLst/>
          </a:prstGeom>
        </p:spPr>
      </p:pic>
      <p:sp>
        <p:nvSpPr>
          <p:cNvPr id="3" name="Llamada con línea 1 2">
            <a:extLst>
              <a:ext uri="{FF2B5EF4-FFF2-40B4-BE49-F238E27FC236}">
                <a16:creationId xmlns:a16="http://schemas.microsoft.com/office/drawing/2014/main" id="{E5EB41F1-4DC4-6A47-8F66-0188A334AA7D}"/>
              </a:ext>
            </a:extLst>
          </p:cNvPr>
          <p:cNvSpPr/>
          <p:nvPr/>
        </p:nvSpPr>
        <p:spPr>
          <a:xfrm>
            <a:off x="9467853" y="2761774"/>
            <a:ext cx="1331325" cy="490243"/>
          </a:xfrm>
          <a:prstGeom prst="borderCallout1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</a:rPr>
              <a:t>F: Estadístico Fischer</a:t>
            </a:r>
          </a:p>
        </p:txBody>
      </p:sp>
    </p:spTree>
    <p:extLst>
      <p:ext uri="{BB962C8B-B14F-4D97-AF65-F5344CB8AC3E}">
        <p14:creationId xmlns:p14="http://schemas.microsoft.com/office/powerpoint/2010/main" val="281398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3F51F1CC-5325-014C-859A-589F2DD0FCB0}"/>
              </a:ext>
            </a:extLst>
          </p:cNvPr>
          <p:cNvSpPr txBox="1">
            <a:spLocks/>
          </p:cNvSpPr>
          <p:nvPr/>
        </p:nvSpPr>
        <p:spPr>
          <a:xfrm>
            <a:off x="990600" y="497524"/>
            <a:ext cx="10515600" cy="6215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Índice de la clase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90BD04FD-D7C3-DD43-B2D5-73017BAFCBA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990600" y="1425600"/>
            <a:ext cx="10515600" cy="4907708"/>
          </a:xfrm>
        </p:spPr>
        <p:txBody>
          <a:bodyPr anchor="t"/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Sección 1 : 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Conceptos previos –Diagrama de Dispersión.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s-CL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Sección 2 : </a:t>
            </a:r>
            <a:r>
              <a:rPr lang="es-CL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Coeficiente de Correlación.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s-CL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Sección 3 : 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Interpretación de </a:t>
            </a:r>
            <a:r>
              <a:rPr lang="es-CL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variación explicada.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s-CL" sz="2000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Sección 4</a:t>
            </a:r>
            <a:r>
              <a:rPr lang="es-CL" sz="2000" dirty="0"/>
              <a:t> : 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Ecuación de Regresión.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Sección 5 : 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Supuestos para realizar ajuste.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Sección 6 : 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Método mínimos cuadrados.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Sección 7 : 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Puntos extremos e influyentes.</a:t>
            </a:r>
          </a:p>
          <a:p>
            <a:pPr marL="0" indent="0">
              <a:buClr>
                <a:schemeClr val="accent1">
                  <a:lumMod val="60000"/>
                  <a:lumOff val="40000"/>
                </a:schemeClr>
              </a:buClr>
              <a:buSzPct val="100000"/>
            </a:pPr>
            <a:endParaRPr lang="es-E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accent6">
                    <a:lumMod val="50000"/>
                  </a:schemeClr>
                </a:solidFill>
              </a:rPr>
              <a:t>Sección 8:</a:t>
            </a: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Evaluación del Modelo Ajustado.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s-CL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07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06D9755-F1D2-494E-9690-47917B3C2DC3}"/>
              </a:ext>
            </a:extLst>
          </p:cNvPr>
          <p:cNvSpPr/>
          <p:nvPr/>
        </p:nvSpPr>
        <p:spPr>
          <a:xfrm>
            <a:off x="2037144" y="1510800"/>
            <a:ext cx="90742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000" dirty="0"/>
              <a:t>El valor </a:t>
            </a: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p</a:t>
            </a:r>
            <a:r>
              <a:rPr lang="es-CL" sz="2000" dirty="0"/>
              <a:t> de cada término </a:t>
            </a:r>
            <a:r>
              <a:rPr lang="es-CL" sz="2000" b="1" dirty="0"/>
              <a:t>evalúa</a:t>
            </a:r>
            <a:r>
              <a:rPr lang="es-CL" sz="2000" dirty="0"/>
              <a:t> la </a:t>
            </a:r>
            <a:r>
              <a:rPr lang="es-CL" sz="2000" b="1" dirty="0"/>
              <a:t>hipótesis nula </a:t>
            </a:r>
            <a:r>
              <a:rPr lang="es-CL" sz="2000" dirty="0"/>
              <a:t>de que el coeficiente es </a:t>
            </a:r>
            <a:r>
              <a:rPr lang="es-CL" sz="2000" b="1" dirty="0"/>
              <a:t>igual a cero </a:t>
            </a:r>
            <a:r>
              <a:rPr lang="es-CL" sz="2000" dirty="0"/>
              <a:t>(no hay efecto). Un </a:t>
            </a:r>
            <a:r>
              <a:rPr lang="es-CL" sz="2000" dirty="0">
                <a:solidFill>
                  <a:srgbClr val="FF0000"/>
                </a:solidFill>
              </a:rPr>
              <a:t>valor p bajo </a:t>
            </a:r>
            <a:r>
              <a:rPr lang="es-CL" sz="2000" dirty="0"/>
              <a:t>(&lt; 0,05) indica que se puede rechazar la hipótesis nula. En otras palabras, es probable que un predictor que tenga un valor p bajo sea una adición significativa al modelo porque los cambios en el valor del predictor se relacionan con cambios en la variable de respuesta.</a:t>
            </a:r>
          </a:p>
          <a:p>
            <a:pPr algn="just"/>
            <a:r>
              <a:rPr lang="es-CL" sz="2000" dirty="0"/>
              <a:t>Por el contrario, un valor </a:t>
            </a:r>
            <a:r>
              <a:rPr lang="es-CL" sz="2000" dirty="0">
                <a:solidFill>
                  <a:srgbClr val="FF0000"/>
                </a:solidFill>
              </a:rPr>
              <a:t>p más grande </a:t>
            </a:r>
            <a:r>
              <a:rPr lang="es-CL" sz="2000" dirty="0"/>
              <a:t>(insignificante) sugiere que los cambios en el predictor no están asociados con cambios en la respuesta.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2AF25F3-51BE-A54F-9914-B500F3A48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8658907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P-Value</a:t>
            </a:r>
          </a:p>
        </p:txBody>
      </p:sp>
    </p:spTree>
    <p:extLst>
      <p:ext uri="{BB962C8B-B14F-4D97-AF65-F5344CB8AC3E}">
        <p14:creationId xmlns:p14="http://schemas.microsoft.com/office/powerpoint/2010/main" val="400848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06D9755-F1D2-494E-9690-47917B3C2DC3}"/>
              </a:ext>
            </a:extLst>
          </p:cNvPr>
          <p:cNvSpPr/>
          <p:nvPr/>
        </p:nvSpPr>
        <p:spPr>
          <a:xfrm>
            <a:off x="2335389" y="1510800"/>
            <a:ext cx="8496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/>
              <a:t>Donde: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F9B6740-E099-8D46-802B-246C2D1E0A38}"/>
                  </a:ext>
                </a:extLst>
              </p:cNvPr>
              <p:cNvSpPr txBox="1"/>
              <p:nvPr/>
            </p:nvSpPr>
            <p:spPr>
              <a:xfrm>
                <a:off x="3571170" y="2096209"/>
                <a:ext cx="2152641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𝑆𝐶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F9B6740-E099-8D46-802B-246C2D1E0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170" y="2096209"/>
                <a:ext cx="2152641" cy="840295"/>
              </a:xfrm>
              <a:prstGeom prst="rect">
                <a:avLst/>
              </a:prstGeom>
              <a:blipFill>
                <a:blip r:embed="rId2"/>
                <a:stretch>
                  <a:fillRect l="-8824" t="-120896" r="-588" b="-17910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A60CC20-DE64-3045-BF46-88BE85857727}"/>
                  </a:ext>
                </a:extLst>
              </p:cNvPr>
              <p:cNvSpPr txBox="1"/>
              <p:nvPr/>
            </p:nvSpPr>
            <p:spPr>
              <a:xfrm>
                <a:off x="3571170" y="3354920"/>
                <a:ext cx="2221762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𝑆𝐶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6A60CC20-DE64-3045-BF46-88BE85857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170" y="3354920"/>
                <a:ext cx="2221762" cy="840295"/>
              </a:xfrm>
              <a:prstGeom prst="rect">
                <a:avLst/>
              </a:prstGeom>
              <a:blipFill>
                <a:blip r:embed="rId3"/>
                <a:stretch>
                  <a:fillRect l="-8523" t="-120896" b="-17910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054B36C-20C1-E94F-BB55-330BD42E2FEA}"/>
                  </a:ext>
                </a:extLst>
              </p:cNvPr>
              <p:cNvSpPr txBox="1"/>
              <p:nvPr/>
            </p:nvSpPr>
            <p:spPr>
              <a:xfrm>
                <a:off x="3571169" y="4613631"/>
                <a:ext cx="2153795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𝑆𝐶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A054B36C-20C1-E94F-BB55-330BD42E2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169" y="4613631"/>
                <a:ext cx="2153795" cy="840295"/>
              </a:xfrm>
              <a:prstGeom prst="rect">
                <a:avLst/>
              </a:prstGeom>
              <a:blipFill>
                <a:blip r:embed="rId4"/>
                <a:stretch>
                  <a:fillRect l="-8824" t="-119403" r="-588" b="-17910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A2AF25F3-51BE-A54F-9914-B500F3A48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Evaluación del Modelo Ajustado</a:t>
            </a:r>
          </a:p>
        </p:txBody>
      </p:sp>
    </p:spTree>
    <p:extLst>
      <p:ext uri="{BB962C8B-B14F-4D97-AF65-F5344CB8AC3E}">
        <p14:creationId xmlns:p14="http://schemas.microsoft.com/office/powerpoint/2010/main" val="53169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77C55C-1942-2B45-A4C0-136AA0E7B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0" y="4370764"/>
            <a:ext cx="2384552" cy="8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96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8800581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Objetivos de aprendizaje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2A774FE-62BC-7D44-8D5C-B6D0AC32F7E3}"/>
              </a:ext>
            </a:extLst>
          </p:cNvPr>
          <p:cNvSpPr/>
          <p:nvPr/>
        </p:nvSpPr>
        <p:spPr>
          <a:xfrm>
            <a:off x="1701478" y="1849769"/>
            <a:ext cx="942807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L" sz="2000" dirty="0"/>
              <a:t>Saber construir un modelo de regresión lineal simple que describa de que forma influye la variable X sobre la variable Y.</a:t>
            </a:r>
          </a:p>
          <a:p>
            <a:pPr marL="342900" indent="-342900" algn="just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L" sz="2000" dirty="0"/>
              <a:t>Saber obtener estimaciones puntuales de los parámetros de dicho modelo.</a:t>
            </a:r>
          </a:p>
          <a:p>
            <a:pPr marL="342900" indent="-342900" algn="just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CL" sz="2000" dirty="0"/>
              <a:t>Saber estimar el valor promedio de Y para un valor de X.</a:t>
            </a:r>
          </a:p>
        </p:txBody>
      </p:sp>
    </p:spTree>
    <p:extLst>
      <p:ext uri="{BB962C8B-B14F-4D97-AF65-F5344CB8AC3E}">
        <p14:creationId xmlns:p14="http://schemas.microsoft.com/office/powerpoint/2010/main" val="3005892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8478" y="553108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Conceptos Previos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EB0D5DD-5CBD-C04D-85EC-F6D8DDB93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0381" y="915243"/>
            <a:ext cx="8677116" cy="5027513"/>
          </a:xfrm>
        </p:spPr>
        <p:txBody>
          <a:bodyPr/>
          <a:lstStyle/>
          <a:p>
            <a:pPr algn="just"/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Diagramas de Dispersión</a:t>
            </a:r>
            <a:r>
              <a:rPr lang="es-CL" b="1" dirty="0">
                <a:solidFill>
                  <a:schemeClr val="tx1"/>
                </a:solidFill>
              </a:rPr>
              <a:t>:</a:t>
            </a:r>
          </a:p>
        </p:txBody>
      </p:sp>
      <p:pic>
        <p:nvPicPr>
          <p:cNvPr id="4" name="Imagen 3" descr="Mapa con letras negras&#10;&#10;Descripción generada automáticamente">
            <a:extLst>
              <a:ext uri="{FF2B5EF4-FFF2-40B4-BE49-F238E27FC236}">
                <a16:creationId xmlns:a16="http://schemas.microsoft.com/office/drawing/2014/main" id="{ACA8F2EF-9610-6644-8F3D-5F85A7EDE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964"/>
          <a:stretch/>
        </p:blipFill>
        <p:spPr>
          <a:xfrm>
            <a:off x="6096000" y="1800687"/>
            <a:ext cx="4243388" cy="4622800"/>
          </a:xfrm>
          <a:prstGeom prst="rect">
            <a:avLst/>
          </a:prstGeom>
        </p:spPr>
      </p:pic>
      <p:sp>
        <p:nvSpPr>
          <p:cNvPr id="5" name="Llamada con línea 2 4">
            <a:extLst>
              <a:ext uri="{FF2B5EF4-FFF2-40B4-BE49-F238E27FC236}">
                <a16:creationId xmlns:a16="http://schemas.microsoft.com/office/drawing/2014/main" id="{232151D4-3234-8A48-85EC-31AA871930AC}"/>
              </a:ext>
            </a:extLst>
          </p:cNvPr>
          <p:cNvSpPr/>
          <p:nvPr/>
        </p:nvSpPr>
        <p:spPr>
          <a:xfrm>
            <a:off x="10172700" y="1394750"/>
            <a:ext cx="1618823" cy="1007730"/>
          </a:xfrm>
          <a:prstGeom prst="borderCallout2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</a:rPr>
              <a:t>Muestra un grado de asociación fuerte, negativo y no lineal o curvo.</a:t>
            </a:r>
          </a:p>
        </p:txBody>
      </p:sp>
      <p:sp>
        <p:nvSpPr>
          <p:cNvPr id="7" name="Llamada con línea 2 6">
            <a:extLst>
              <a:ext uri="{FF2B5EF4-FFF2-40B4-BE49-F238E27FC236}">
                <a16:creationId xmlns:a16="http://schemas.microsoft.com/office/drawing/2014/main" id="{0B9FB088-4D72-2A4C-9472-AE65D821DC3D}"/>
              </a:ext>
            </a:extLst>
          </p:cNvPr>
          <p:cNvSpPr/>
          <p:nvPr/>
        </p:nvSpPr>
        <p:spPr>
          <a:xfrm>
            <a:off x="10172699" y="3997956"/>
            <a:ext cx="1618823" cy="1007730"/>
          </a:xfrm>
          <a:prstGeom prst="borderCallout2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</a:rPr>
              <a:t>Muestra un grado de asociación muy fuerte y no lineal o cuadrático. </a:t>
            </a:r>
          </a:p>
        </p:txBody>
      </p:sp>
      <p:pic>
        <p:nvPicPr>
          <p:cNvPr id="12" name="Imagen 11" descr="Mapa con letras negras&#10;&#10;Descripción generada automáticamente">
            <a:extLst>
              <a:ext uri="{FF2B5EF4-FFF2-40B4-BE49-F238E27FC236}">
                <a16:creationId xmlns:a16="http://schemas.microsoft.com/office/drawing/2014/main" id="{5CB03931-5632-0F40-847F-528EF82BBF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036"/>
          <a:stretch/>
        </p:blipFill>
        <p:spPr>
          <a:xfrm>
            <a:off x="1548222" y="1800687"/>
            <a:ext cx="3757612" cy="4622800"/>
          </a:xfrm>
          <a:prstGeom prst="rect">
            <a:avLst/>
          </a:prstGeom>
        </p:spPr>
      </p:pic>
      <p:sp>
        <p:nvSpPr>
          <p:cNvPr id="13" name="Llamada con línea 2 12">
            <a:extLst>
              <a:ext uri="{FF2B5EF4-FFF2-40B4-BE49-F238E27FC236}">
                <a16:creationId xmlns:a16="http://schemas.microsoft.com/office/drawing/2014/main" id="{BD17FAB7-378E-114E-91FC-4770C5547536}"/>
              </a:ext>
            </a:extLst>
          </p:cNvPr>
          <p:cNvSpPr/>
          <p:nvPr/>
        </p:nvSpPr>
        <p:spPr>
          <a:xfrm>
            <a:off x="4810117" y="1404270"/>
            <a:ext cx="1618823" cy="1007730"/>
          </a:xfrm>
          <a:prstGeom prst="borderCallout2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</a:rPr>
              <a:t>Muestra un grado de asociación intermedio, positivo y lineal. </a:t>
            </a:r>
          </a:p>
        </p:txBody>
      </p:sp>
      <p:sp>
        <p:nvSpPr>
          <p:cNvPr id="14" name="Llamada con línea 2 13">
            <a:extLst>
              <a:ext uri="{FF2B5EF4-FFF2-40B4-BE49-F238E27FC236}">
                <a16:creationId xmlns:a16="http://schemas.microsoft.com/office/drawing/2014/main" id="{326424B7-E2C1-9040-BD01-01CAC5017F61}"/>
              </a:ext>
            </a:extLst>
          </p:cNvPr>
          <p:cNvSpPr/>
          <p:nvPr/>
        </p:nvSpPr>
        <p:spPr>
          <a:xfrm>
            <a:off x="4810116" y="4007476"/>
            <a:ext cx="1618823" cy="1007730"/>
          </a:xfrm>
          <a:prstGeom prst="borderCallout2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chemeClr val="tx1"/>
                </a:solidFill>
              </a:rPr>
              <a:t>Muestra que no hay asociación entre las variables. </a:t>
            </a:r>
          </a:p>
        </p:txBody>
      </p:sp>
    </p:spTree>
    <p:extLst>
      <p:ext uri="{BB962C8B-B14F-4D97-AF65-F5344CB8AC3E}">
        <p14:creationId xmlns:p14="http://schemas.microsoft.com/office/powerpoint/2010/main" val="281376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Conceptos Previos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EB0D5DD-5CBD-C04D-85EC-F6D8DDB93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3053" y="1171575"/>
            <a:ext cx="9659796" cy="5027513"/>
          </a:xfrm>
        </p:spPr>
        <p:txBody>
          <a:bodyPr/>
          <a:lstStyle/>
          <a:p>
            <a:pPr algn="just"/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En un Diagramas de Dispersión se observa</a:t>
            </a:r>
            <a:r>
              <a:rPr lang="es-CL" b="1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2A774FE-62BC-7D44-8D5C-B6D0AC32F7E3}"/>
              </a:ext>
            </a:extLst>
          </p:cNvPr>
          <p:cNvSpPr/>
          <p:nvPr/>
        </p:nvSpPr>
        <p:spPr>
          <a:xfrm>
            <a:off x="1794076" y="1849769"/>
            <a:ext cx="957877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000" dirty="0"/>
              <a:t>De un diagrama de dispersión nos interesar la </a:t>
            </a: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dirección, forma y grado de asociación entre dos variables cuantitativas</a:t>
            </a:r>
            <a:r>
              <a:rPr lang="es-CL" sz="2000" dirty="0"/>
              <a:t>. </a:t>
            </a:r>
          </a:p>
          <a:p>
            <a:pPr algn="just"/>
            <a:endParaRPr lang="es-CL" sz="2000" dirty="0"/>
          </a:p>
          <a:p>
            <a:pPr algn="just"/>
            <a:r>
              <a:rPr lang="es-CL" sz="2000" dirty="0"/>
              <a:t>Por </a:t>
            </a: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dirección</a:t>
            </a:r>
            <a:r>
              <a:rPr lang="es-CL" sz="2000" dirty="0"/>
              <a:t>, diremos que dos variables están asociadas positivamente cuando a mayor valor de una variable el valor de la otra variable también aumenta, (fig. A). Dos variables estarán negativamente asociadas cuando a mayor valor de una variable el valor de la otra variable disminuye (fig. B). </a:t>
            </a:r>
          </a:p>
          <a:p>
            <a:pPr algn="just"/>
            <a:endParaRPr lang="es-CL" sz="2000" dirty="0"/>
          </a:p>
          <a:p>
            <a:pPr algn="just"/>
            <a:r>
              <a:rPr lang="es-CL" sz="2000" dirty="0"/>
              <a:t>La </a:t>
            </a: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forma de una asociación </a:t>
            </a:r>
            <a:r>
              <a:rPr lang="es-CL" sz="2000" dirty="0"/>
              <a:t>puede ser además lineal, curva, cuadrática, estacional o cíclica, o quizás no tenga una forma definida. </a:t>
            </a:r>
          </a:p>
          <a:p>
            <a:pPr algn="just"/>
            <a:endParaRPr lang="es-CL" sz="2000" dirty="0"/>
          </a:p>
          <a:p>
            <a:pPr algn="just"/>
            <a:r>
              <a:rPr lang="es-CL" sz="2000" dirty="0"/>
              <a:t>Por el </a:t>
            </a: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grado de asociación </a:t>
            </a:r>
            <a:r>
              <a:rPr lang="es-CL" sz="2000" dirty="0"/>
              <a:t>entendemos cuán cerca están los datos de una forma dada. </a:t>
            </a:r>
          </a:p>
        </p:txBody>
      </p:sp>
    </p:spTree>
    <p:extLst>
      <p:ext uri="{BB962C8B-B14F-4D97-AF65-F5344CB8AC3E}">
        <p14:creationId xmlns:p14="http://schemas.microsoft.com/office/powerpoint/2010/main" val="1212331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Coeficiente de Correlación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7EB0D5DD-5CBD-C04D-85EC-F6D8DDB93A0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896854" y="1454422"/>
                <a:ext cx="9654680" cy="4865355"/>
              </a:xfrm>
            </p:spPr>
            <p:txBody>
              <a:bodyPr/>
              <a:lstStyle/>
              <a:p>
                <a:pPr algn="just">
                  <a:spcAft>
                    <a:spcPts val="1200"/>
                  </a:spcAft>
                </a:pPr>
                <a:r>
                  <a:rPr lang="es-CL" dirty="0">
                    <a:solidFill>
                      <a:schemeClr val="tx1"/>
                    </a:solidFill>
                  </a:rPr>
                  <a:t>El</a:t>
                </a:r>
                <a:r>
                  <a:rPr lang="es-CL" dirty="0"/>
                  <a:t> </a:t>
                </a: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coeficiente de correlación muestral r </a:t>
                </a:r>
                <a:r>
                  <a:rPr lang="es-CL" dirty="0">
                    <a:solidFill>
                      <a:schemeClr val="tx1"/>
                    </a:solidFill>
                  </a:rPr>
                  <a:t>mide el grado de asociación lineal entre dos variables cuantitativas. Describe la dirección de la asociación lineal e indica cuán cerca están los puntos a una línea recta en el diagrama de dispersión. </a:t>
                </a:r>
              </a:p>
              <a:p>
                <a:pPr algn="just">
                  <a:spcAft>
                    <a:spcPts val="1200"/>
                  </a:spcAft>
                </a:pP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Características:</a:t>
                </a:r>
              </a:p>
              <a:p>
                <a:pPr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1.- </a:t>
                </a:r>
                <a:r>
                  <a:rPr lang="es-CL" b="1" dirty="0">
                    <a:solidFill>
                      <a:schemeClr val="tx1"/>
                    </a:solidFill>
                  </a:rPr>
                  <a:t>Recorrido:	</a:t>
                </a:r>
                <a:endParaRPr lang="es-CL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2.- </a:t>
                </a:r>
                <a:r>
                  <a:rPr lang="es-CL" b="1" dirty="0">
                    <a:solidFill>
                      <a:schemeClr val="tx1"/>
                    </a:solidFill>
                  </a:rPr>
                  <a:t>Signo:	</a:t>
                </a:r>
                <a:r>
                  <a:rPr lang="es-CL" dirty="0">
                    <a:solidFill>
                      <a:schemeClr val="tx1"/>
                    </a:solidFill>
                  </a:rPr>
                  <a:t>La dirección será negativa si </a:t>
                </a:r>
                <a14:m>
                  <m:oMath xmlns:m="http://schemas.openxmlformats.org/officeDocument/2006/math">
                    <m:r>
                      <a:rPr lang="es-ES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s-CL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s-CL" dirty="0">
                    <a:solidFill>
                      <a:schemeClr val="tx1"/>
                    </a:solidFill>
                  </a:rPr>
                  <a:t>está en el intervalo [-1,0[.</a:t>
                </a: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s-CL" dirty="0">
                    <a:solidFill>
                      <a:schemeClr val="tx1"/>
                    </a:solidFill>
                  </a:rPr>
                  <a:t>		La dirección será positiva  si </a:t>
                </a:r>
                <a14:m>
                  <m:oMath xmlns:m="http://schemas.openxmlformats.org/officeDocument/2006/math">
                    <m:r>
                      <a:rPr lang="es-ES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s-CL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s-CL" dirty="0">
                    <a:solidFill>
                      <a:schemeClr val="tx1"/>
                    </a:solidFill>
                  </a:rPr>
                  <a:t>está en el intervalo ]0,+1].</a:t>
                </a:r>
                <a:endParaRPr lang="es-CL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marL="1816100" indent="-1816100" algn="just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3.- </a:t>
                </a:r>
                <a:r>
                  <a:rPr lang="es-CL" b="1" dirty="0">
                    <a:solidFill>
                      <a:schemeClr val="tx1"/>
                    </a:solidFill>
                  </a:rPr>
                  <a:t>Magnitud:	</a:t>
                </a:r>
                <a:r>
                  <a:rPr lang="es-CL" dirty="0">
                    <a:solidFill>
                      <a:schemeClr val="tx1"/>
                    </a:solidFill>
                  </a:rPr>
                  <a:t>Si los datos están linealmente asociados, entonces  </a:t>
                </a:r>
                <a14:m>
                  <m:oMath xmlns:m="http://schemas.openxmlformats.org/officeDocument/2006/math">
                    <m:r>
                      <a:rPr lang="es-ES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s-CL" dirty="0">
                    <a:solidFill>
                      <a:schemeClr val="tx1"/>
                    </a:solidFill>
                  </a:rPr>
                  <a:t>= +1 o </a:t>
                </a:r>
                <a14:m>
                  <m:oMath xmlns:m="http://schemas.openxmlformats.org/officeDocument/2006/math">
                    <m:r>
                      <a:rPr lang="es-ES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s-CL" dirty="0">
                    <a:solidFill>
                      <a:schemeClr val="tx1"/>
                    </a:solidFill>
                  </a:rPr>
                  <a:t>= -1 (indican relación lineal perfecta).</a:t>
                </a:r>
              </a:p>
              <a:p>
                <a:pPr marL="1816100" indent="-181610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s-CL" dirty="0">
                    <a:solidFill>
                      <a:schemeClr val="tx1"/>
                    </a:solidFill>
                  </a:rPr>
                  <a:t>	Si </a:t>
                </a:r>
                <a14:m>
                  <m:oMath xmlns:m="http://schemas.openxmlformats.org/officeDocument/2006/math">
                    <m:r>
                      <a:rPr lang="es-ES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s-CL" dirty="0">
                    <a:solidFill>
                      <a:schemeClr val="tx1"/>
                    </a:solidFill>
                  </a:rPr>
                  <a:t>= 0 entonces no existe relación lineal.</a:t>
                </a:r>
              </a:p>
              <a:p>
                <a:pPr algn="just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4.- </a:t>
                </a:r>
                <a:r>
                  <a:rPr lang="es-CL" b="1" dirty="0">
                    <a:solidFill>
                      <a:schemeClr val="tx1"/>
                    </a:solidFill>
                  </a:rPr>
                  <a:t>Medida de Asociación:	</a:t>
                </a:r>
                <a:r>
                  <a:rPr lang="es-CL" dirty="0"/>
                  <a:t> </a:t>
                </a:r>
                <a:r>
                  <a:rPr lang="es-CL" dirty="0">
                    <a:solidFill>
                      <a:schemeClr val="tx1"/>
                    </a:solidFill>
                  </a:rPr>
                  <a:t>la correlación solo mide el grado de asociación </a:t>
                </a:r>
                <a:r>
                  <a:rPr lang="es-CL" b="1" dirty="0">
                    <a:solidFill>
                      <a:schemeClr val="accent6">
                        <a:lumMod val="50000"/>
                      </a:schemeClr>
                    </a:solidFill>
                  </a:rPr>
                  <a:t>lineal</a:t>
                </a:r>
                <a:r>
                  <a:rPr lang="es-CL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1816100" indent="-1816100" algn="just">
                  <a:lnSpc>
                    <a:spcPct val="100000"/>
                  </a:lnSpc>
                  <a:spcBef>
                    <a:spcPts val="0"/>
                  </a:spcBef>
                </a:pPr>
                <a:endParaRPr lang="es-CL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marL="1816100" indent="-1816100" algn="just">
                  <a:lnSpc>
                    <a:spcPct val="100000"/>
                  </a:lnSpc>
                  <a:spcBef>
                    <a:spcPts val="0"/>
                  </a:spcBef>
                </a:pPr>
                <a:endParaRPr lang="es-C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Subtitle 2">
                <a:extLst>
                  <a:ext uri="{FF2B5EF4-FFF2-40B4-BE49-F238E27FC236}">
                    <a16:creationId xmlns:a16="http://schemas.microsoft.com/office/drawing/2014/main" id="{7EB0D5DD-5CBD-C04D-85EC-F6D8DDB93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896854" y="1454422"/>
                <a:ext cx="9654680" cy="4865355"/>
              </a:xfrm>
              <a:blipFill>
                <a:blip r:embed="rId3"/>
                <a:stretch>
                  <a:fillRect l="-657" t="-1563" r="-65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8019342-97F0-D041-8466-152CD7C1D5C5}"/>
                  </a:ext>
                </a:extLst>
              </p:cNvPr>
              <p:cNvSpPr txBox="1"/>
              <p:nvPr/>
            </p:nvSpPr>
            <p:spPr>
              <a:xfrm>
                <a:off x="4221658" y="3152001"/>
                <a:ext cx="12505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−1 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8019342-97F0-D041-8466-152CD7C1D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658" y="3152001"/>
                <a:ext cx="1250599" cy="276999"/>
              </a:xfrm>
              <a:prstGeom prst="rect">
                <a:avLst/>
              </a:prstGeom>
              <a:blipFill>
                <a:blip r:embed="rId4"/>
                <a:stretch>
                  <a:fillRect l="-1010" t="-9091" r="-3030" b="-3636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739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Coeficiente de Correlación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EB0D5DD-5CBD-C04D-85EC-F6D8DDB93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727" y="1416048"/>
            <a:ext cx="9722745" cy="4783039"/>
          </a:xfrm>
        </p:spPr>
        <p:txBody>
          <a:bodyPr/>
          <a:lstStyle/>
          <a:p>
            <a:pPr marL="1816100" indent="-1816100" algn="just">
              <a:lnSpc>
                <a:spcPct val="100000"/>
              </a:lnSpc>
              <a:spcBef>
                <a:spcPts val="0"/>
              </a:spcBef>
            </a:pP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5.- </a:t>
            </a:r>
            <a:r>
              <a:rPr lang="es-CL" b="1" dirty="0">
                <a:solidFill>
                  <a:schemeClr val="tx1"/>
                </a:solidFill>
              </a:rPr>
              <a:t>Unidad:	</a:t>
            </a:r>
            <a:r>
              <a:rPr lang="es-CL" dirty="0">
                <a:solidFill>
                  <a:schemeClr val="tx1"/>
                </a:solidFill>
              </a:rPr>
              <a:t>La correlación se calcula usando las dos variables cuantitativas estandarizadas. Por lo que </a:t>
            </a:r>
            <a:r>
              <a:rPr lang="es-CL" b="1" i="1" dirty="0">
                <a:solidFill>
                  <a:schemeClr val="accent6">
                    <a:lumMod val="50000"/>
                  </a:schemeClr>
                </a:solidFill>
              </a:rPr>
              <a:t>r</a:t>
            </a:r>
            <a:r>
              <a:rPr lang="es-CL" dirty="0">
                <a:solidFill>
                  <a:schemeClr val="tx1"/>
                </a:solidFill>
              </a:rPr>
              <a:t> no tiene unidad y tampoco cambia si cambiamos la unidad de medida de </a:t>
            </a:r>
            <a:r>
              <a:rPr lang="es-CL" b="1" i="1" dirty="0">
                <a:solidFill>
                  <a:schemeClr val="tx1"/>
                </a:solidFill>
              </a:rPr>
              <a:t>x</a:t>
            </a:r>
            <a:r>
              <a:rPr lang="es-CL" dirty="0">
                <a:solidFill>
                  <a:schemeClr val="tx1"/>
                </a:solidFill>
              </a:rPr>
              <a:t> o </a:t>
            </a:r>
            <a:r>
              <a:rPr lang="es-CL" b="1" i="1" dirty="0">
                <a:solidFill>
                  <a:schemeClr val="tx1"/>
                </a:solidFill>
              </a:rPr>
              <a:t>y</a:t>
            </a:r>
            <a:r>
              <a:rPr lang="es-CL" dirty="0">
                <a:solidFill>
                  <a:schemeClr val="tx1"/>
                </a:solidFill>
              </a:rPr>
              <a:t>. La correlación entre </a:t>
            </a:r>
            <a:r>
              <a:rPr lang="es-CL" b="1" i="1" dirty="0">
                <a:solidFill>
                  <a:schemeClr val="tx1"/>
                </a:solidFill>
              </a:rPr>
              <a:t>x </a:t>
            </a:r>
            <a:r>
              <a:rPr lang="es-CL" dirty="0">
                <a:solidFill>
                  <a:schemeClr val="tx1"/>
                </a:solidFill>
              </a:rPr>
              <a:t>e</a:t>
            </a:r>
            <a:r>
              <a:rPr lang="es-CL" b="1" i="1" dirty="0">
                <a:solidFill>
                  <a:schemeClr val="tx1"/>
                </a:solidFill>
              </a:rPr>
              <a:t> y </a:t>
            </a:r>
            <a:r>
              <a:rPr lang="es-CL" dirty="0">
                <a:solidFill>
                  <a:schemeClr val="tx1"/>
                </a:solidFill>
              </a:rPr>
              <a:t>es la misma que la correlación entre </a:t>
            </a:r>
            <a:r>
              <a:rPr lang="es-CL" b="1" i="1" dirty="0">
                <a:solidFill>
                  <a:schemeClr val="tx1"/>
                </a:solidFill>
              </a:rPr>
              <a:t>y </a:t>
            </a:r>
            <a:r>
              <a:rPr lang="es-CL" dirty="0">
                <a:solidFill>
                  <a:schemeClr val="tx1"/>
                </a:solidFill>
              </a:rPr>
              <a:t>y </a:t>
            </a:r>
            <a:r>
              <a:rPr lang="es-CL" b="1" i="1" dirty="0">
                <a:solidFill>
                  <a:schemeClr val="tx1"/>
                </a:solidFill>
              </a:rPr>
              <a:t>x</a:t>
            </a:r>
            <a:r>
              <a:rPr lang="es-CL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4" name="Imagen 3" descr="Imagen que contiene reloj&#10;&#10;Descripción generada automáticamente">
            <a:extLst>
              <a:ext uri="{FF2B5EF4-FFF2-40B4-BE49-F238E27FC236}">
                <a16:creationId xmlns:a16="http://schemas.microsoft.com/office/drawing/2014/main" id="{589D5CAE-20EE-B742-8023-93ACCFDF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560" y="4267200"/>
            <a:ext cx="8295440" cy="173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29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9225035" cy="876533"/>
          </a:xfrm>
        </p:spPr>
        <p:txBody>
          <a:bodyPr>
            <a:norm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Coeficiente de Correlación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EBCB970-3D3B-7C49-83D5-EB27C8AC3E90}"/>
                  </a:ext>
                </a:extLst>
              </p:cNvPr>
              <p:cNvSpPr txBox="1"/>
              <p:nvPr/>
            </p:nvSpPr>
            <p:spPr>
              <a:xfrm>
                <a:off x="4670467" y="2411978"/>
                <a:ext cx="1246559" cy="754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EBCB970-3D3B-7C49-83D5-EB27C8AC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467" y="2411978"/>
                <a:ext cx="1246559" cy="754309"/>
              </a:xfrm>
              <a:prstGeom prst="rect">
                <a:avLst/>
              </a:prstGeom>
              <a:blipFill>
                <a:blip r:embed="rId3"/>
                <a:stretch>
                  <a:fillRect l="-2000" t="-1667" r="-1000" b="-833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758578E9-6A86-8547-84ED-63522CD532FD}"/>
                  </a:ext>
                </a:extLst>
              </p:cNvPr>
              <p:cNvSpPr txBox="1"/>
              <p:nvPr/>
            </p:nvSpPr>
            <p:spPr>
              <a:xfrm>
                <a:off x="1867157" y="4960372"/>
                <a:ext cx="3081806" cy="603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  <m:d>
                            <m:d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s-CL" sz="16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758578E9-6A86-8547-84ED-63522CD53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157" y="4960372"/>
                <a:ext cx="3081806" cy="603691"/>
              </a:xfrm>
              <a:prstGeom prst="rect">
                <a:avLst/>
              </a:prstGeom>
              <a:blipFill>
                <a:blip r:embed="rId4"/>
                <a:stretch>
                  <a:fillRect l="-1230" t="-83673" b="-7551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64FB2E95-1EE9-2247-8383-FB9229D3308F}"/>
              </a:ext>
            </a:extLst>
          </p:cNvPr>
          <p:cNvSpPr/>
          <p:nvPr/>
        </p:nvSpPr>
        <p:spPr>
          <a:xfrm>
            <a:off x="2895425" y="3943350"/>
            <a:ext cx="1905000" cy="7243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</a:rPr>
              <a:t>Covarianza muestral de X e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20E7D37-2B65-F341-91BE-1AA2B0D161BF}"/>
                  </a:ext>
                </a:extLst>
              </p:cNvPr>
              <p:cNvSpPr txBox="1"/>
              <p:nvPr/>
            </p:nvSpPr>
            <p:spPr>
              <a:xfrm>
                <a:off x="5680555" y="4943572"/>
                <a:ext cx="2160142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s-CL" sz="160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20E7D37-2B65-F341-91BE-1AA2B0D16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555" y="4943572"/>
                <a:ext cx="2160142" cy="617605"/>
              </a:xfrm>
              <a:prstGeom prst="rect">
                <a:avLst/>
              </a:prstGeom>
              <a:blipFill>
                <a:blip r:embed="rId5"/>
                <a:stretch>
                  <a:fillRect l="-2339" t="-83673" r="-585" b="-7755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3B441F01-E1E0-864B-BB74-4D98B1A08B5B}"/>
              </a:ext>
            </a:extLst>
          </p:cNvPr>
          <p:cNvSpPr/>
          <p:nvPr/>
        </p:nvSpPr>
        <p:spPr>
          <a:xfrm>
            <a:off x="6015513" y="3906621"/>
            <a:ext cx="1905000" cy="7243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</a:rPr>
              <a:t>Varianza muestral de 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24C8DF75-8BB5-AC4D-A82E-E3629A579E49}"/>
                  </a:ext>
                </a:extLst>
              </p:cNvPr>
              <p:cNvSpPr txBox="1"/>
              <p:nvPr/>
            </p:nvSpPr>
            <p:spPr>
              <a:xfrm>
                <a:off x="8600017" y="4943572"/>
                <a:ext cx="2167516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L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s-E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s-E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s-CL" sz="160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24C8DF75-8BB5-AC4D-A82E-E3629A579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017" y="4943572"/>
                <a:ext cx="2167516" cy="617605"/>
              </a:xfrm>
              <a:prstGeom prst="rect">
                <a:avLst/>
              </a:prstGeom>
              <a:blipFill>
                <a:blip r:embed="rId6"/>
                <a:stretch>
                  <a:fillRect l="-2339" t="-83673" r="-585" b="-7755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5FFEE083-ECA7-7640-B15C-80E1BBCB3E42}"/>
              </a:ext>
            </a:extLst>
          </p:cNvPr>
          <p:cNvSpPr/>
          <p:nvPr/>
        </p:nvSpPr>
        <p:spPr>
          <a:xfrm>
            <a:off x="8750490" y="3899816"/>
            <a:ext cx="1905000" cy="7243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chemeClr val="tx1"/>
                </a:solidFill>
              </a:rPr>
              <a:t>Varianza muestral de Y </a:t>
            </a: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6E382745-E725-9F47-9564-8F4A74EFA7F0}"/>
              </a:ext>
            </a:extLst>
          </p:cNvPr>
          <p:cNvSpPr/>
          <p:nvPr/>
        </p:nvSpPr>
        <p:spPr>
          <a:xfrm>
            <a:off x="4239318" y="2253343"/>
            <a:ext cx="3911609" cy="1175657"/>
          </a:xfrm>
          <a:prstGeom prst="roundRect">
            <a:avLst/>
          </a:prstGeom>
          <a:noFill/>
          <a:ln w="222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8019342-97F0-D041-8466-152CD7C1D5C5}"/>
                  </a:ext>
                </a:extLst>
              </p:cNvPr>
              <p:cNvSpPr txBox="1"/>
              <p:nvPr/>
            </p:nvSpPr>
            <p:spPr>
              <a:xfrm>
                <a:off x="6561752" y="2639057"/>
                <a:ext cx="12505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−1 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D8019342-97F0-D041-8466-152CD7C1D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752" y="2639057"/>
                <a:ext cx="1250599" cy="276999"/>
              </a:xfrm>
              <a:prstGeom prst="rect">
                <a:avLst/>
              </a:prstGeom>
              <a:blipFill>
                <a:blip r:embed="rId7"/>
                <a:stretch>
                  <a:fillRect t="-8696" r="-3000" b="-3913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79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2">
            <a:extLst>
              <a:ext uri="{FF2B5EF4-FFF2-40B4-BE49-F238E27FC236}">
                <a16:creationId xmlns:a16="http://schemas.microsoft.com/office/drawing/2014/main" id="{7EB0D5DD-5CBD-C04D-85EC-F6D8DDB93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9523" y="1642952"/>
            <a:ext cx="8808965" cy="3967197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s-CL" dirty="0">
                <a:solidFill>
                  <a:schemeClr val="tx1"/>
                </a:solidFill>
              </a:rPr>
              <a:t> 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L" dirty="0">
                <a:solidFill>
                  <a:schemeClr val="tx1"/>
                </a:solidFill>
              </a:rPr>
              <a:t>Si concluimos que existe una relación lineal entre x e y, entonces podemos obtener la </a:t>
            </a: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Ecuación de Regresión</a:t>
            </a:r>
            <a:r>
              <a:rPr lang="es-CL" dirty="0">
                <a:solidFill>
                  <a:schemeClr val="tx1"/>
                </a:solidFill>
              </a:rPr>
              <a:t> expresada en los términos que exprese </a:t>
            </a: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y</a:t>
            </a:r>
            <a:r>
              <a:rPr lang="es-CL" dirty="0">
                <a:solidFill>
                  <a:schemeClr val="tx1"/>
                </a:solidFill>
              </a:rPr>
              <a:t> en términos de </a:t>
            </a: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x</a:t>
            </a:r>
            <a:r>
              <a:rPr lang="es-CL" dirty="0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L" dirty="0">
                <a:solidFill>
                  <a:schemeClr val="tx1"/>
                </a:solidFill>
              </a:rPr>
              <a:t>Si elevamos </a:t>
            </a: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r al “cuadrado” (r</a:t>
            </a:r>
            <a:r>
              <a:rPr lang="es-CL" b="1" baseline="30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es-CL" dirty="0">
                <a:solidFill>
                  <a:schemeClr val="tx1"/>
                </a:solidFill>
              </a:rPr>
              <a:t>, obtenemos la </a:t>
            </a: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variación explicada</a:t>
            </a:r>
            <a:r>
              <a:rPr lang="es-CL" dirty="0">
                <a:solidFill>
                  <a:schemeClr val="tx1"/>
                </a:solidFill>
              </a:rPr>
              <a:t>, donde:</a:t>
            </a:r>
          </a:p>
          <a:p>
            <a:pPr algn="ctr">
              <a:lnSpc>
                <a:spcPct val="100000"/>
              </a:lnSpc>
            </a:pP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El valor de r</a:t>
            </a:r>
            <a:r>
              <a:rPr lang="es-CL" b="1" baseline="30000" dirty="0">
                <a:solidFill>
                  <a:schemeClr val="accent6">
                    <a:lumMod val="50000"/>
                  </a:schemeClr>
                </a:solidFill>
              </a:rPr>
              <a:t>2  </a:t>
            </a: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es la proporción de la variación de </a:t>
            </a:r>
            <a:r>
              <a:rPr lang="es-CL" b="1" i="1" dirty="0">
                <a:solidFill>
                  <a:schemeClr val="accent6">
                    <a:lumMod val="50000"/>
                  </a:schemeClr>
                </a:solidFill>
              </a:rPr>
              <a:t>y</a:t>
            </a: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 que está explicada por la relación lineal entre x e y.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E3D40D3-4799-DD4B-8126-18419D497AA9}"/>
              </a:ext>
            </a:extLst>
          </p:cNvPr>
          <p:cNvSpPr txBox="1">
            <a:spLocks/>
          </p:cNvSpPr>
          <p:nvPr/>
        </p:nvSpPr>
        <p:spPr>
          <a:xfrm>
            <a:off x="1949523" y="763205"/>
            <a:ext cx="9225035" cy="484646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800" dirty="0">
                <a:solidFill>
                  <a:schemeClr val="accent6">
                    <a:lumMod val="50000"/>
                  </a:schemeClr>
                </a:solidFill>
              </a:rPr>
              <a:t>Interpretación de </a:t>
            </a:r>
            <a:r>
              <a:rPr lang="es-CL" sz="2800" b="1" i="1" dirty="0">
                <a:solidFill>
                  <a:schemeClr val="accent6">
                    <a:lumMod val="50000"/>
                  </a:schemeClr>
                </a:solidFill>
              </a:rPr>
              <a:t>r</a:t>
            </a:r>
            <a:r>
              <a:rPr lang="es-CL" sz="2800" dirty="0">
                <a:solidFill>
                  <a:schemeClr val="accent6">
                    <a:lumMod val="50000"/>
                  </a:schemeClr>
                </a:solidFill>
              </a:rPr>
              <a:t>:       Variación explicada</a:t>
            </a:r>
          </a:p>
        </p:txBody>
      </p:sp>
    </p:spTree>
    <p:extLst>
      <p:ext uri="{BB962C8B-B14F-4D97-AF65-F5344CB8AC3E}">
        <p14:creationId xmlns:p14="http://schemas.microsoft.com/office/powerpoint/2010/main" val="24362911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18894</TotalTime>
  <Words>1410</Words>
  <Application>Microsoft Macintosh PowerPoint</Application>
  <PresentationFormat>Panorámica</PresentationFormat>
  <Paragraphs>171</Paragraphs>
  <Slides>22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HelveticaNeue</vt:lpstr>
      <vt:lpstr>Tema de Office</vt:lpstr>
      <vt:lpstr>Presentación Módulo Análisis Exploratorio</vt:lpstr>
      <vt:lpstr>Presentación de PowerPoint</vt:lpstr>
      <vt:lpstr>Objetivos de aprendizaje</vt:lpstr>
      <vt:lpstr>Conceptos Previos</vt:lpstr>
      <vt:lpstr>Conceptos Previos</vt:lpstr>
      <vt:lpstr>Coeficiente de Correlación</vt:lpstr>
      <vt:lpstr>Coeficiente de Correlación</vt:lpstr>
      <vt:lpstr>Coeficiente de Correlación</vt:lpstr>
      <vt:lpstr>Presentación de PowerPoint</vt:lpstr>
      <vt:lpstr>Regresión Lineal Simple</vt:lpstr>
      <vt:lpstr>Regresión Lineal Simple</vt:lpstr>
      <vt:lpstr>Supuestos para realizar ajuste</vt:lpstr>
      <vt:lpstr>Método Mínimos Cuadrados</vt:lpstr>
      <vt:lpstr>Método Mínimos Cuadrados</vt:lpstr>
      <vt:lpstr>Método mínimos cuadrados</vt:lpstr>
      <vt:lpstr>Método mínimos cuadrados</vt:lpstr>
      <vt:lpstr>Puntos influyentes y extremos</vt:lpstr>
      <vt:lpstr>Puntos influyentes y extremos</vt:lpstr>
      <vt:lpstr>Evaluación del Modelo Ajustado</vt:lpstr>
      <vt:lpstr>P-Value</vt:lpstr>
      <vt:lpstr>Evaluación del Modelo Ajustado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Javiera Ventura Coello</dc:creator>
  <cp:lastModifiedBy>YANINA LEIVA</cp:lastModifiedBy>
  <cp:revision>185</cp:revision>
  <dcterms:created xsi:type="dcterms:W3CDTF">2019-07-03T20:50:11Z</dcterms:created>
  <dcterms:modified xsi:type="dcterms:W3CDTF">2020-11-16T20:37:25Z</dcterms:modified>
</cp:coreProperties>
</file>